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avi" ContentType="video/avi"/>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7483" r:id="rId1"/>
    <p:sldMasterId id="2147487519" r:id="rId2"/>
    <p:sldMasterId id="2147487579" r:id="rId3"/>
    <p:sldMasterId id="2147487591" r:id="rId4"/>
  </p:sldMasterIdLst>
  <p:notesMasterIdLst>
    <p:notesMasterId r:id="rId49"/>
  </p:notesMasterIdLst>
  <p:handoutMasterIdLst>
    <p:handoutMasterId r:id="rId50"/>
  </p:handoutMasterIdLst>
  <p:sldIdLst>
    <p:sldId id="1120" r:id="rId5"/>
    <p:sldId id="1140" r:id="rId6"/>
    <p:sldId id="1141" r:id="rId7"/>
    <p:sldId id="1145" r:id="rId8"/>
    <p:sldId id="1143" r:id="rId9"/>
    <p:sldId id="1144" r:id="rId10"/>
    <p:sldId id="1126" r:id="rId11"/>
    <p:sldId id="1147" r:id="rId12"/>
    <p:sldId id="1153" r:id="rId13"/>
    <p:sldId id="1154" r:id="rId14"/>
    <p:sldId id="1155" r:id="rId15"/>
    <p:sldId id="1156" r:id="rId16"/>
    <p:sldId id="1158" r:id="rId17"/>
    <p:sldId id="1159" r:id="rId18"/>
    <p:sldId id="1171" r:id="rId19"/>
    <p:sldId id="1172" r:id="rId20"/>
    <p:sldId id="1173" r:id="rId21"/>
    <p:sldId id="1125" r:id="rId22"/>
    <p:sldId id="1169" r:id="rId23"/>
    <p:sldId id="1170" r:id="rId24"/>
    <p:sldId id="1174" r:id="rId25"/>
    <p:sldId id="1175" r:id="rId26"/>
    <p:sldId id="1176" r:id="rId27"/>
    <p:sldId id="1177" r:id="rId28"/>
    <p:sldId id="1178" r:id="rId29"/>
    <p:sldId id="1127" r:id="rId30"/>
    <p:sldId id="1192" r:id="rId31"/>
    <p:sldId id="1182" r:id="rId32"/>
    <p:sldId id="1183" r:id="rId33"/>
    <p:sldId id="1184" r:id="rId34"/>
    <p:sldId id="1185" r:id="rId35"/>
    <p:sldId id="1193" r:id="rId36"/>
    <p:sldId id="1186" r:id="rId37"/>
    <p:sldId id="1187" r:id="rId38"/>
    <p:sldId id="1188" r:id="rId39"/>
    <p:sldId id="1189" r:id="rId40"/>
    <p:sldId id="1190" r:id="rId41"/>
    <p:sldId id="1194" r:id="rId42"/>
    <p:sldId id="1195" r:id="rId43"/>
    <p:sldId id="1196" r:id="rId44"/>
    <p:sldId id="1197" r:id="rId45"/>
    <p:sldId id="1199" r:id="rId46"/>
    <p:sldId id="1198" r:id="rId47"/>
    <p:sldId id="1191" r:id="rId48"/>
  </p:sldIdLst>
  <p:sldSz cx="9144000" cy="6858000" type="screen4x3"/>
  <p:notesSz cx="6997700" cy="9271000"/>
  <p:defaultTextStyle>
    <a:defPPr>
      <a:defRPr lang="en-US"/>
    </a:defPPr>
    <a:lvl1pPr algn="l" rtl="0" fontAlgn="base">
      <a:spcBef>
        <a:spcPct val="0"/>
      </a:spcBef>
      <a:spcAft>
        <a:spcPct val="0"/>
      </a:spcAft>
      <a:defRPr sz="2000" b="1" kern="1200">
        <a:solidFill>
          <a:schemeClr val="bg1"/>
        </a:solidFill>
        <a:latin typeface="Arial" charset="0"/>
        <a:ea typeface="ＭＳ Ｐゴシック" charset="0"/>
        <a:cs typeface="ＭＳ Ｐゴシック" charset="0"/>
      </a:defRPr>
    </a:lvl1pPr>
    <a:lvl2pPr marL="457200" algn="l" rtl="0" fontAlgn="base">
      <a:spcBef>
        <a:spcPct val="0"/>
      </a:spcBef>
      <a:spcAft>
        <a:spcPct val="0"/>
      </a:spcAft>
      <a:defRPr sz="2000" b="1" kern="1200">
        <a:solidFill>
          <a:schemeClr val="bg1"/>
        </a:solidFill>
        <a:latin typeface="Arial" charset="0"/>
        <a:ea typeface="ＭＳ Ｐゴシック" charset="0"/>
        <a:cs typeface="ＭＳ Ｐゴシック" charset="0"/>
      </a:defRPr>
    </a:lvl2pPr>
    <a:lvl3pPr marL="914400" algn="l" rtl="0" fontAlgn="base">
      <a:spcBef>
        <a:spcPct val="0"/>
      </a:spcBef>
      <a:spcAft>
        <a:spcPct val="0"/>
      </a:spcAft>
      <a:defRPr sz="2000" b="1" kern="1200">
        <a:solidFill>
          <a:schemeClr val="bg1"/>
        </a:solidFill>
        <a:latin typeface="Arial" charset="0"/>
        <a:ea typeface="ＭＳ Ｐゴシック" charset="0"/>
        <a:cs typeface="ＭＳ Ｐゴシック" charset="0"/>
      </a:defRPr>
    </a:lvl3pPr>
    <a:lvl4pPr marL="1371600" algn="l" rtl="0" fontAlgn="base">
      <a:spcBef>
        <a:spcPct val="0"/>
      </a:spcBef>
      <a:spcAft>
        <a:spcPct val="0"/>
      </a:spcAft>
      <a:defRPr sz="2000" b="1" kern="1200">
        <a:solidFill>
          <a:schemeClr val="bg1"/>
        </a:solidFill>
        <a:latin typeface="Arial" charset="0"/>
        <a:ea typeface="ＭＳ Ｐゴシック" charset="0"/>
        <a:cs typeface="ＭＳ Ｐゴシック" charset="0"/>
      </a:defRPr>
    </a:lvl4pPr>
    <a:lvl5pPr marL="1828800" algn="l" rtl="0" fontAlgn="base">
      <a:spcBef>
        <a:spcPct val="0"/>
      </a:spcBef>
      <a:spcAft>
        <a:spcPct val="0"/>
      </a:spcAft>
      <a:defRPr sz="2000" b="1" kern="1200">
        <a:solidFill>
          <a:schemeClr val="bg1"/>
        </a:solidFill>
        <a:latin typeface="Arial" charset="0"/>
        <a:ea typeface="ＭＳ Ｐゴシック" charset="0"/>
        <a:cs typeface="ＭＳ Ｐゴシック" charset="0"/>
      </a:defRPr>
    </a:lvl5pPr>
    <a:lvl6pPr marL="2286000" algn="l" defTabSz="457200" rtl="0" eaLnBrk="1" latinLnBrk="0" hangingPunct="1">
      <a:defRPr sz="2000" b="1" kern="1200">
        <a:solidFill>
          <a:schemeClr val="bg1"/>
        </a:solidFill>
        <a:latin typeface="Arial" charset="0"/>
        <a:ea typeface="ＭＳ Ｐゴシック" charset="0"/>
        <a:cs typeface="ＭＳ Ｐゴシック" charset="0"/>
      </a:defRPr>
    </a:lvl6pPr>
    <a:lvl7pPr marL="2743200" algn="l" defTabSz="457200" rtl="0" eaLnBrk="1" latinLnBrk="0" hangingPunct="1">
      <a:defRPr sz="2000" b="1" kern="1200">
        <a:solidFill>
          <a:schemeClr val="bg1"/>
        </a:solidFill>
        <a:latin typeface="Arial" charset="0"/>
        <a:ea typeface="ＭＳ Ｐゴシック" charset="0"/>
        <a:cs typeface="ＭＳ Ｐゴシック" charset="0"/>
      </a:defRPr>
    </a:lvl7pPr>
    <a:lvl8pPr marL="3200400" algn="l" defTabSz="457200" rtl="0" eaLnBrk="1" latinLnBrk="0" hangingPunct="1">
      <a:defRPr sz="2000" b="1" kern="1200">
        <a:solidFill>
          <a:schemeClr val="bg1"/>
        </a:solidFill>
        <a:latin typeface="Arial" charset="0"/>
        <a:ea typeface="ＭＳ Ｐゴシック" charset="0"/>
        <a:cs typeface="ＭＳ Ｐゴシック" charset="0"/>
      </a:defRPr>
    </a:lvl8pPr>
    <a:lvl9pPr marL="3657600" algn="l" defTabSz="457200" rtl="0" eaLnBrk="1" latinLnBrk="0" hangingPunct="1">
      <a:defRPr sz="2000" b="1" kern="1200">
        <a:solidFill>
          <a:schemeClr val="bg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7E2FA1"/>
    <a:srgbClr val="5B4EC6"/>
    <a:srgbClr val="FF6549"/>
    <a:srgbClr val="F13528"/>
    <a:srgbClr val="00A27B"/>
    <a:srgbClr val="FFFF00"/>
    <a:srgbClr val="006600"/>
    <a:srgbClr val="006666"/>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613" autoAdjust="0"/>
  </p:normalViewPr>
  <p:slideViewPr>
    <p:cSldViewPr>
      <p:cViewPr varScale="1">
        <p:scale>
          <a:sx n="63" d="100"/>
          <a:sy n="63" d="100"/>
        </p:scale>
        <p:origin x="-1038" y="-96"/>
      </p:cViewPr>
      <p:guideLst>
        <p:guide orient="horz" pos="2160"/>
        <p:guide pos="2880"/>
      </p:guideLst>
    </p:cSldViewPr>
  </p:slideViewPr>
  <p:outlineViewPr>
    <p:cViewPr>
      <p:scale>
        <a:sx n="25" d="100"/>
        <a:sy n="25" d="100"/>
      </p:scale>
      <p:origin x="0" y="0"/>
    </p:cViewPr>
  </p:outlineViewPr>
  <p:notesTextViewPr>
    <p:cViewPr>
      <p:scale>
        <a:sx n="170" d="100"/>
        <a:sy n="17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image" Target="../media/image6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682"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defTabSz="930275" eaLnBrk="1" hangingPunct="1">
              <a:defRPr sz="1200" b="0">
                <a:solidFill>
                  <a:schemeClr val="tx1"/>
                </a:solidFill>
                <a:latin typeface="Arial" charset="0"/>
                <a:ea typeface="+mn-ea"/>
                <a:cs typeface="+mn-cs"/>
              </a:defRPr>
            </a:lvl1pPr>
          </a:lstStyle>
          <a:p>
            <a:pPr>
              <a:defRPr/>
            </a:pPr>
            <a:endParaRPr lang="en-US"/>
          </a:p>
        </p:txBody>
      </p:sp>
      <p:sp>
        <p:nvSpPr>
          <p:cNvPr id="327683" name="Rectangle 3"/>
          <p:cNvSpPr>
            <a:spLocks noGrp="1" noChangeArrowheads="1"/>
          </p:cNvSpPr>
          <p:nvPr>
            <p:ph type="dt" sz="quarter" idx="1"/>
          </p:nvPr>
        </p:nvSpPr>
        <p:spPr bwMode="auto">
          <a:xfrm>
            <a:off x="3965575" y="0"/>
            <a:ext cx="3032125"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r" defTabSz="930275" eaLnBrk="1" hangingPunct="1">
              <a:defRPr sz="1200" b="0">
                <a:solidFill>
                  <a:schemeClr val="tx1"/>
                </a:solidFill>
                <a:latin typeface="Arial" charset="0"/>
                <a:ea typeface="+mn-ea"/>
                <a:cs typeface="+mn-cs"/>
              </a:defRPr>
            </a:lvl1pPr>
          </a:lstStyle>
          <a:p>
            <a:pPr>
              <a:defRPr/>
            </a:pPr>
            <a:endParaRPr lang="en-US"/>
          </a:p>
        </p:txBody>
      </p:sp>
      <p:sp>
        <p:nvSpPr>
          <p:cNvPr id="327684" name="Rectangle 4"/>
          <p:cNvSpPr>
            <a:spLocks noGrp="1" noChangeArrowheads="1"/>
          </p:cNvSpPr>
          <p:nvPr>
            <p:ph type="ftr" sz="quarter" idx="2"/>
          </p:nvPr>
        </p:nvSpPr>
        <p:spPr bwMode="auto">
          <a:xfrm>
            <a:off x="0" y="8807450"/>
            <a:ext cx="3032125"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defTabSz="930275" eaLnBrk="1" hangingPunct="1">
              <a:defRPr sz="1200" b="0">
                <a:solidFill>
                  <a:schemeClr val="tx1"/>
                </a:solidFill>
                <a:latin typeface="Arial" charset="0"/>
                <a:ea typeface="+mn-ea"/>
                <a:cs typeface="+mn-cs"/>
              </a:defRPr>
            </a:lvl1pPr>
          </a:lstStyle>
          <a:p>
            <a:pPr>
              <a:defRPr/>
            </a:pPr>
            <a:endParaRPr lang="en-US"/>
          </a:p>
        </p:txBody>
      </p:sp>
      <p:sp>
        <p:nvSpPr>
          <p:cNvPr id="327685" name="Rectangle 5"/>
          <p:cNvSpPr>
            <a:spLocks noGrp="1" noChangeArrowheads="1"/>
          </p:cNvSpPr>
          <p:nvPr>
            <p:ph type="sldNum" sz="quarter" idx="3"/>
          </p:nvPr>
        </p:nvSpPr>
        <p:spPr bwMode="auto">
          <a:xfrm>
            <a:off x="3965575" y="8807450"/>
            <a:ext cx="3032125"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r" defTabSz="930275">
              <a:defRPr sz="1200" b="0">
                <a:solidFill>
                  <a:schemeClr val="tx1"/>
                </a:solidFill>
              </a:defRPr>
            </a:lvl1pPr>
          </a:lstStyle>
          <a:p>
            <a:fld id="{626B757E-B273-474B-9010-06EC0705DF2D}" type="slidenum">
              <a:rPr lang="en-US"/>
              <a:pPr/>
              <a:t>‹#›</a:t>
            </a:fld>
            <a:endParaRPr lang="en-US"/>
          </a:p>
        </p:txBody>
      </p:sp>
    </p:spTree>
    <p:extLst>
      <p:ext uri="{BB962C8B-B14F-4D97-AF65-F5344CB8AC3E}">
        <p14:creationId xmlns:p14="http://schemas.microsoft.com/office/powerpoint/2010/main" val="13752674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defTabSz="930275" eaLnBrk="1" hangingPunct="1">
              <a:defRPr sz="1200" b="0">
                <a:solidFill>
                  <a:schemeClr val="tx1"/>
                </a:solidFill>
                <a:latin typeface="Arial" charset="0"/>
                <a:ea typeface="+mn-ea"/>
                <a:cs typeface="+mn-cs"/>
              </a:defRPr>
            </a:lvl1pPr>
          </a:lstStyle>
          <a:p>
            <a:pPr>
              <a:defRPr/>
            </a:pPr>
            <a:endParaRPr lang="en-US"/>
          </a:p>
        </p:txBody>
      </p:sp>
      <p:sp>
        <p:nvSpPr>
          <p:cNvPr id="84995" name="Rectangle 3"/>
          <p:cNvSpPr>
            <a:spLocks noGrp="1" noChangeArrowheads="1"/>
          </p:cNvSpPr>
          <p:nvPr>
            <p:ph type="dt" idx="1"/>
          </p:nvPr>
        </p:nvSpPr>
        <p:spPr bwMode="auto">
          <a:xfrm>
            <a:off x="3963988" y="0"/>
            <a:ext cx="3032125"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r" defTabSz="930275" eaLnBrk="1" hangingPunct="1">
              <a:defRPr sz="1200" b="0">
                <a:solidFill>
                  <a:schemeClr val="tx1"/>
                </a:solidFill>
                <a:latin typeface="Arial" charset="0"/>
                <a:ea typeface="+mn-ea"/>
                <a:cs typeface="+mn-cs"/>
              </a:defRPr>
            </a:lvl1pPr>
          </a:lstStyle>
          <a:p>
            <a:pPr>
              <a:defRPr/>
            </a:pPr>
            <a:endParaRPr lang="en-US"/>
          </a:p>
        </p:txBody>
      </p:sp>
      <p:sp>
        <p:nvSpPr>
          <p:cNvPr id="26628" name="Rectangle 4"/>
          <p:cNvSpPr>
            <a:spLocks noGrp="1" noRot="1" noChangeAspect="1" noChangeArrowheads="1" noTextEdit="1"/>
          </p:cNvSpPr>
          <p:nvPr>
            <p:ph type="sldImg" idx="2"/>
          </p:nvPr>
        </p:nvSpPr>
        <p:spPr bwMode="auto">
          <a:xfrm>
            <a:off x="1181100" y="695325"/>
            <a:ext cx="4635500" cy="3476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4997" name="Rectangle 5"/>
          <p:cNvSpPr>
            <a:spLocks noGrp="1" noChangeArrowheads="1"/>
          </p:cNvSpPr>
          <p:nvPr>
            <p:ph type="body" sz="quarter" idx="3"/>
          </p:nvPr>
        </p:nvSpPr>
        <p:spPr bwMode="auto">
          <a:xfrm>
            <a:off x="700088" y="4403725"/>
            <a:ext cx="5597525" cy="41719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4998" name="Rectangle 6"/>
          <p:cNvSpPr>
            <a:spLocks noGrp="1" noChangeArrowheads="1"/>
          </p:cNvSpPr>
          <p:nvPr>
            <p:ph type="ftr" sz="quarter" idx="4"/>
          </p:nvPr>
        </p:nvSpPr>
        <p:spPr bwMode="auto">
          <a:xfrm>
            <a:off x="0" y="8805863"/>
            <a:ext cx="3032125"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defTabSz="930275" eaLnBrk="1" hangingPunct="1">
              <a:defRPr sz="1200" b="0">
                <a:solidFill>
                  <a:schemeClr val="tx1"/>
                </a:solidFill>
                <a:latin typeface="Arial" charset="0"/>
                <a:ea typeface="+mn-ea"/>
                <a:cs typeface="+mn-cs"/>
              </a:defRPr>
            </a:lvl1pPr>
          </a:lstStyle>
          <a:p>
            <a:pPr>
              <a:defRPr/>
            </a:pPr>
            <a:endParaRPr lang="en-US"/>
          </a:p>
        </p:txBody>
      </p:sp>
      <p:sp>
        <p:nvSpPr>
          <p:cNvPr id="84999" name="Rectangle 7"/>
          <p:cNvSpPr>
            <a:spLocks noGrp="1" noChangeArrowheads="1"/>
          </p:cNvSpPr>
          <p:nvPr>
            <p:ph type="sldNum" sz="quarter" idx="5"/>
          </p:nvPr>
        </p:nvSpPr>
        <p:spPr bwMode="auto">
          <a:xfrm>
            <a:off x="3963988" y="8805863"/>
            <a:ext cx="3032125"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r" defTabSz="930275">
              <a:defRPr sz="1200" b="0">
                <a:solidFill>
                  <a:schemeClr val="tx1"/>
                </a:solidFill>
              </a:defRPr>
            </a:lvl1pPr>
          </a:lstStyle>
          <a:p>
            <a:fld id="{C1D05A27-151D-5548-ADD4-8DA77D327B7F}" type="slidenum">
              <a:rPr lang="en-US"/>
              <a:pPr/>
              <a:t>‹#›</a:t>
            </a:fld>
            <a:endParaRPr lang="en-US"/>
          </a:p>
        </p:txBody>
      </p:sp>
    </p:spTree>
    <p:extLst>
      <p:ext uri="{BB962C8B-B14F-4D97-AF65-F5344CB8AC3E}">
        <p14:creationId xmlns:p14="http://schemas.microsoft.com/office/powerpoint/2010/main" val="826804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1" tIns="46476" rIns="92951" bIns="46476"/>
          <a:lstStyle/>
          <a:p>
            <a:endParaRPr lang="nl-NL" sz="1400">
              <a:latin typeface="Calibri" pitchFamily="34" charset="0"/>
            </a:endParaRPr>
          </a:p>
        </p:txBody>
      </p:sp>
      <p:sp>
        <p:nvSpPr>
          <p:cNvPr id="44036" name="Slide Number Placeholder 3"/>
          <p:cNvSpPr txBox="1">
            <a:spLocks noGrp="1"/>
          </p:cNvSpPr>
          <p:nvPr/>
        </p:nvSpPr>
        <p:spPr bwMode="auto">
          <a:xfrm>
            <a:off x="3963744" y="8805841"/>
            <a:ext cx="303233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1" tIns="46476" rIns="92951" bIns="46476" anchor="b"/>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algn="r" eaLnBrk="1" hangingPunct="1"/>
            <a:fld id="{8C670216-964D-4378-A7A1-AE2F945C00F6}" type="slidenum">
              <a:rPr lang="en-US" sz="1200">
                <a:latin typeface="Arial" charset="0"/>
                <a:ea typeface="ＭＳ Ｐゴシック" pitchFamily="34" charset="-128"/>
              </a:rPr>
              <a:pPr algn="r" eaLnBrk="1" hangingPunct="1"/>
              <a:t>7</a:t>
            </a:fld>
            <a:endParaRPr lang="en-US" sz="1200">
              <a:latin typeface="Arial"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1" tIns="46476" rIns="92951" bIns="46476"/>
          <a:lstStyle/>
          <a:p>
            <a:r>
              <a:rPr lang="nl-NL" smtClean="0">
                <a:latin typeface="Arial" pitchFamily="34" charset="0"/>
              </a:rPr>
              <a:t>In collaboration with Erik Bakkers we have developed the growth of InSb nanowires. InSb wires only grow on top of an InAs stem. We can grow reproducibly wires with lengths of several micrometers and constant diameter (~100nm).</a:t>
            </a:r>
          </a:p>
        </p:txBody>
      </p:sp>
      <p:sp>
        <p:nvSpPr>
          <p:cNvPr id="44036" name="Slide Number Placeholder 3"/>
          <p:cNvSpPr txBox="1">
            <a:spLocks noGrp="1"/>
          </p:cNvSpPr>
          <p:nvPr/>
        </p:nvSpPr>
        <p:spPr bwMode="auto">
          <a:xfrm>
            <a:off x="3963744" y="8805841"/>
            <a:ext cx="303233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1" tIns="46476" rIns="92951" bIns="46476"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fld id="{7FDA0074-A1F2-4F64-9300-C7E7C30F1660}" type="slidenum">
              <a:rPr lang="en-US" sz="1200" b="0">
                <a:solidFill>
                  <a:srgbClr val="000000"/>
                </a:solidFill>
                <a:latin typeface="Arial" pitchFamily="34" charset="0"/>
                <a:ea typeface="MS PGothic" pitchFamily="34" charset="-128"/>
                <a:cs typeface="+mn-cs"/>
              </a:rPr>
              <a:pPr algn="r"/>
              <a:t>8</a:t>
            </a:fld>
            <a:endParaRPr lang="en-US" sz="1200" b="0">
              <a:solidFill>
                <a:srgbClr val="000000"/>
              </a:solidFill>
              <a:latin typeface="Arial" pitchFamily="34" charset="0"/>
              <a:ea typeface="MS PGothic" pitchFamily="34" charset="-128"/>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D05A27-151D-5548-ADD4-8DA77D327B7F}" type="slidenum">
              <a:rPr lang="en-US" smtClean="0"/>
              <a:pPr/>
              <a:t>12</a:t>
            </a:fld>
            <a:endParaRPr lang="en-US"/>
          </a:p>
        </p:txBody>
      </p:sp>
    </p:spTree>
    <p:extLst>
      <p:ext uri="{BB962C8B-B14F-4D97-AF65-F5344CB8AC3E}">
        <p14:creationId xmlns:p14="http://schemas.microsoft.com/office/powerpoint/2010/main" val="4009300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D05A27-151D-5548-ADD4-8DA77D327B7F}" type="slidenum">
              <a:rPr lang="en-US" smtClean="0"/>
              <a:pPr/>
              <a:t>13</a:t>
            </a:fld>
            <a:endParaRPr lang="en-US"/>
          </a:p>
        </p:txBody>
      </p:sp>
    </p:spTree>
    <p:extLst>
      <p:ext uri="{BB962C8B-B14F-4D97-AF65-F5344CB8AC3E}">
        <p14:creationId xmlns:p14="http://schemas.microsoft.com/office/powerpoint/2010/main" val="4009300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31" tIns="43516" rIns="87031" bIns="43516"/>
          <a:lstStyle/>
          <a:p>
            <a:endParaRPr lang="nl-NL"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3136E722-472F-4DCE-834A-869E4CABB3F0}" type="slidenum">
              <a:rPr lang="nl-NL" smtClean="0">
                <a:solidFill>
                  <a:srgbClr val="000000"/>
                </a:solidFill>
              </a:rPr>
              <a:pPr/>
              <a:t>32</a:t>
            </a:fld>
            <a:endParaRPr lang="nl-NL">
              <a:solidFill>
                <a:srgbClr val="000000"/>
              </a:solidFill>
            </a:endParaRPr>
          </a:p>
        </p:txBody>
      </p:sp>
    </p:spTree>
    <p:extLst>
      <p:ext uri="{BB962C8B-B14F-4D97-AF65-F5344CB8AC3E}">
        <p14:creationId xmlns:p14="http://schemas.microsoft.com/office/powerpoint/2010/main" val="3422083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BG2</a:t>
            </a:r>
            <a:r>
              <a:rPr lang="en-US" baseline="0" dirty="0" smtClean="0"/>
              <a:t> = -4.5 V for single peak and BG2 = 5V for split peaks. There is might be a jump here, but in any case the peak shape is very different for these two gate values.</a:t>
            </a:r>
            <a:endParaRPr lang="en-US" dirty="0"/>
          </a:p>
        </p:txBody>
      </p:sp>
      <p:sp>
        <p:nvSpPr>
          <p:cNvPr id="4" name="Slide Number Placeholder 3"/>
          <p:cNvSpPr>
            <a:spLocks noGrp="1"/>
          </p:cNvSpPr>
          <p:nvPr>
            <p:ph type="sldNum" sz="quarter" idx="10"/>
          </p:nvPr>
        </p:nvSpPr>
        <p:spPr/>
        <p:txBody>
          <a:bodyPr/>
          <a:lstStyle/>
          <a:p>
            <a:pPr>
              <a:defRPr/>
            </a:pPr>
            <a:fld id="{65F12CF3-C959-5442-A4A4-BE16E79B6CB2}" type="slidenum">
              <a:rPr lang="en-US" smtClean="0"/>
              <a:pPr>
                <a:defRPr/>
              </a:pPr>
              <a:t>41</a:t>
            </a:fld>
            <a:endParaRPr lang="en-US"/>
          </a:p>
        </p:txBody>
      </p:sp>
    </p:spTree>
    <p:extLst>
      <p:ext uri="{BB962C8B-B14F-4D97-AF65-F5344CB8AC3E}">
        <p14:creationId xmlns:p14="http://schemas.microsoft.com/office/powerpoint/2010/main" val="3514458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nl-NL" sz="2800" b="0">
                <a:solidFill>
                  <a:srgbClr val="FFFFFF"/>
                </a:solidFill>
                <a:latin typeface="Tahoma" charset="0"/>
                <a:ea typeface="+mn-ea"/>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nl-NL" sz="2800" b="0" smtClean="0">
                <a:solidFill>
                  <a:srgbClr val="FFFFFF"/>
                </a:solidFill>
                <a:latin typeface="Tahoma" pitchFamily="34" charset="0"/>
                <a:ea typeface="+mn-ea"/>
                <a:cs typeface="+mn-cs"/>
              </a:endParaRPr>
            </a:p>
          </p:txBody>
        </p:sp>
      </p:grpSp>
      <p:sp>
        <p:nvSpPr>
          <p:cNvPr id="757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757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9071548C-631F-47AB-B849-80CE365621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22592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A0DC704C-F1C4-4BCA-82C1-003325F9A1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3425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C0A3BB46-BEE9-419A-B302-FB521D63E4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9571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nl-NL" sz="2800" b="0">
                <a:solidFill>
                  <a:srgbClr val="FFFFFF"/>
                </a:solidFill>
                <a:latin typeface="Tahoma" charset="0"/>
                <a:ea typeface="+mn-ea"/>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nl-NL" sz="2800" b="0" smtClean="0">
                <a:solidFill>
                  <a:srgbClr val="FFFFFF"/>
                </a:solidFill>
                <a:latin typeface="Tahoma" pitchFamily="34" charset="0"/>
                <a:ea typeface="+mn-ea"/>
                <a:cs typeface="+mn-cs"/>
              </a:endParaRPr>
            </a:p>
          </p:txBody>
        </p:sp>
      </p:grpSp>
      <p:sp>
        <p:nvSpPr>
          <p:cNvPr id="757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757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9071548C-631F-47AB-B849-80CE365621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04150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668BF7D4-6555-4C13-83B8-FCFA8A2C22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62794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C744C2CC-9832-4356-BD48-9FF29175B9C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0166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B8C8A17A-DD1E-4DA7-908D-BC8589D3760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36547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B118677E-B079-4395-B3D4-CD9F691F73C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69747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7C95960C-D18D-4E56-A3F5-DE5E7DE301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976983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6D03F27F-4A28-4E4B-BC18-ECE31640D8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7900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0656960D-70D0-48A4-8CA2-A5D3A8DD0E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97455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668BF7D4-6555-4C13-83B8-FCFA8A2C22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105591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7CBB5767-24D4-4D29-9CAB-E36F40A097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6470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A0DC704C-F1C4-4BCA-82C1-003325F9A1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96547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C0A3BB46-BEE9-419A-B302-FB521D63E4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42536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0BF3CE50-7319-44D5-93D9-4D173E2CE1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5858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519DC2A1-02AE-4046-84C2-451E645FF9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949390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58A03852-0FFE-49B9-AA9D-25DEFBD3BC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1131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BECF2912-4E9F-4CF0-AA38-82C6D5D8F78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680803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334DECA0-E4BB-44F5-9009-0F0BC79B45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983656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FE18571F-69E9-4D28-818F-EBD2DFB05E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2564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0C553CE0-7A0A-4E1D-A76C-645D2BDB98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33439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C744C2CC-9832-4356-BD48-9FF29175B9C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78025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ABA10901-E07A-425D-897C-8EBF88CD29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561855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764E472-A0EB-4BB1-9070-FE19B18FDF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08010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7E20518E-F8FC-4A9F-8F18-C1F509B9EE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65591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8866EE9F-5BF7-456C-B19B-A1FAFE7A4A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997456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0BF3CE50-7319-44D5-93D9-4D173E2CE1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810918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519DC2A1-02AE-4046-84C2-451E645FF9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30277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58A03852-0FFE-49B9-AA9D-25DEFBD3BC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149296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BECF2912-4E9F-4CF0-AA38-82C6D5D8F78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61168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334DECA0-E4BB-44F5-9009-0F0BC79B45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552921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FE18571F-69E9-4D28-818F-EBD2DFB05E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74073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B8C8A17A-DD1E-4DA7-908D-BC8589D3760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629956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0C553CE0-7A0A-4E1D-A76C-645D2BDB98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26990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ABA10901-E07A-425D-897C-8EBF88CD29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977716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764E472-A0EB-4BB1-9070-FE19B18FDF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49402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7E20518E-F8FC-4A9F-8F18-C1F509B9EE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335193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8866EE9F-5BF7-456C-B19B-A1FAFE7A4A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2421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B118677E-B079-4395-B3D4-CD9F691F73C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86043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7C95960C-D18D-4E56-A3F5-DE5E7DE301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4981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6D03F27F-4A28-4E4B-BC18-ECE31640D8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97623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0656960D-70D0-48A4-8CA2-A5D3A8DD0E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3197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7CBB5767-24D4-4D29-9CAB-E36F40A097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43411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747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nl-NL" sz="2800" b="0">
                <a:solidFill>
                  <a:srgbClr val="FFFFFF"/>
                </a:solidFill>
                <a:latin typeface="Tahoma" charset="0"/>
                <a:ea typeface="+mn-ea"/>
                <a:cs typeface="+mn-cs"/>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nl-NL" sz="2800" b="0" smtClean="0">
                <a:solidFill>
                  <a:srgbClr val="FFFFFF"/>
                </a:solidFill>
                <a:latin typeface="Tahoma" pitchFamily="34" charset="0"/>
                <a:ea typeface="+mn-ea"/>
                <a:cs typeface="+mn-cs"/>
              </a:endParaRPr>
            </a:p>
          </p:txBody>
        </p:sp>
      </p:grpSp>
      <p:sp>
        <p:nvSpPr>
          <p:cNvPr id="747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47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47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charset="0"/>
              </a:defRPr>
            </a:lvl1pPr>
          </a:lstStyle>
          <a:p>
            <a:pPr>
              <a:defRPr/>
            </a:pPr>
            <a:endParaRPr lang="en-US" b="0">
              <a:solidFill>
                <a:srgbClr val="FFFFFF"/>
              </a:solidFill>
              <a:ea typeface="+mn-ea"/>
              <a:cs typeface="+mn-cs"/>
            </a:endParaRPr>
          </a:p>
        </p:txBody>
      </p:sp>
      <p:sp>
        <p:nvSpPr>
          <p:cNvPr id="747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charset="0"/>
              </a:defRPr>
            </a:lvl1pPr>
          </a:lstStyle>
          <a:p>
            <a:pPr>
              <a:defRPr/>
            </a:pPr>
            <a:endParaRPr lang="en-US" b="0">
              <a:solidFill>
                <a:srgbClr val="FFFFFF"/>
              </a:solidFill>
              <a:ea typeface="+mn-ea"/>
              <a:cs typeface="+mn-cs"/>
            </a:endParaRPr>
          </a:p>
        </p:txBody>
      </p:sp>
      <p:sp>
        <p:nvSpPr>
          <p:cNvPr id="747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pPr>
              <a:defRPr/>
            </a:pPr>
            <a:fld id="{14905E08-E1A0-40A2-A497-E7F727FA5D5C}" type="slidenum">
              <a:rPr lang="en-US" b="0">
                <a:solidFill>
                  <a:srgbClr val="FFFFFF"/>
                </a:solidFill>
                <a:ea typeface="+mn-ea"/>
                <a:cs typeface="+mn-cs"/>
              </a:rPr>
              <a:pPr>
                <a:defRPr/>
              </a:pPr>
              <a:t>‹#›</a:t>
            </a:fld>
            <a:endParaRPr lang="en-US" b="0">
              <a:solidFill>
                <a:srgbClr val="FFFFFF"/>
              </a:solidFill>
              <a:ea typeface="+mn-ea"/>
              <a:cs typeface="+mn-cs"/>
            </a:endParaRPr>
          </a:p>
        </p:txBody>
      </p:sp>
    </p:spTree>
    <p:extLst>
      <p:ext uri="{BB962C8B-B14F-4D97-AF65-F5344CB8AC3E}">
        <p14:creationId xmlns:p14="http://schemas.microsoft.com/office/powerpoint/2010/main" val="513890687"/>
      </p:ext>
    </p:extLst>
  </p:cSld>
  <p:clrMap bg1="dk2" tx1="lt1" bg2="dk1" tx2="lt2" accent1="accent1" accent2="accent2" accent3="accent3" accent4="accent4" accent5="accent5" accent6="accent6" hlink="hlink" folHlink="folHlink"/>
  <p:sldLayoutIdLst>
    <p:sldLayoutId id="2147487484" r:id="rId1"/>
    <p:sldLayoutId id="2147487485" r:id="rId2"/>
    <p:sldLayoutId id="2147487486" r:id="rId3"/>
    <p:sldLayoutId id="2147487487" r:id="rId4"/>
    <p:sldLayoutId id="2147487488" r:id="rId5"/>
    <p:sldLayoutId id="2147487489" r:id="rId6"/>
    <p:sldLayoutId id="2147487490" r:id="rId7"/>
    <p:sldLayoutId id="2147487491" r:id="rId8"/>
    <p:sldLayoutId id="2147487492" r:id="rId9"/>
    <p:sldLayoutId id="2147487493" r:id="rId10"/>
    <p:sldLayoutId id="2147487494"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747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nl-NL" sz="2800" b="0">
                <a:solidFill>
                  <a:srgbClr val="FFFFFF"/>
                </a:solidFill>
                <a:latin typeface="Tahoma" charset="0"/>
                <a:ea typeface="+mn-ea"/>
                <a:cs typeface="+mn-cs"/>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nl-NL" sz="2800" b="0" smtClean="0">
                <a:solidFill>
                  <a:srgbClr val="FFFFFF"/>
                </a:solidFill>
                <a:latin typeface="Tahoma" pitchFamily="34" charset="0"/>
                <a:ea typeface="+mn-ea"/>
                <a:cs typeface="+mn-cs"/>
              </a:endParaRPr>
            </a:p>
          </p:txBody>
        </p:sp>
      </p:grpSp>
      <p:sp>
        <p:nvSpPr>
          <p:cNvPr id="747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47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47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charset="0"/>
              </a:defRPr>
            </a:lvl1pPr>
          </a:lstStyle>
          <a:p>
            <a:pPr>
              <a:defRPr/>
            </a:pPr>
            <a:endParaRPr lang="en-US" b="0">
              <a:solidFill>
                <a:srgbClr val="FFFFFF"/>
              </a:solidFill>
              <a:ea typeface="+mn-ea"/>
              <a:cs typeface="+mn-cs"/>
            </a:endParaRPr>
          </a:p>
        </p:txBody>
      </p:sp>
      <p:sp>
        <p:nvSpPr>
          <p:cNvPr id="747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charset="0"/>
              </a:defRPr>
            </a:lvl1pPr>
          </a:lstStyle>
          <a:p>
            <a:pPr>
              <a:defRPr/>
            </a:pPr>
            <a:endParaRPr lang="en-US" b="0">
              <a:solidFill>
                <a:srgbClr val="FFFFFF"/>
              </a:solidFill>
              <a:ea typeface="+mn-ea"/>
              <a:cs typeface="+mn-cs"/>
            </a:endParaRPr>
          </a:p>
        </p:txBody>
      </p:sp>
      <p:sp>
        <p:nvSpPr>
          <p:cNvPr id="747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pPr>
              <a:defRPr/>
            </a:pPr>
            <a:fld id="{14905E08-E1A0-40A2-A497-E7F727FA5D5C}" type="slidenum">
              <a:rPr lang="en-US" b="0">
                <a:solidFill>
                  <a:srgbClr val="FFFFFF"/>
                </a:solidFill>
                <a:ea typeface="+mn-ea"/>
                <a:cs typeface="+mn-cs"/>
              </a:rPr>
              <a:pPr>
                <a:defRPr/>
              </a:pPr>
              <a:t>‹#›</a:t>
            </a:fld>
            <a:endParaRPr lang="en-US" b="0">
              <a:solidFill>
                <a:srgbClr val="FFFFFF"/>
              </a:solidFill>
              <a:ea typeface="+mn-ea"/>
              <a:cs typeface="+mn-cs"/>
            </a:endParaRPr>
          </a:p>
        </p:txBody>
      </p:sp>
    </p:spTree>
    <p:extLst>
      <p:ext uri="{BB962C8B-B14F-4D97-AF65-F5344CB8AC3E}">
        <p14:creationId xmlns:p14="http://schemas.microsoft.com/office/powerpoint/2010/main" val="3092899195"/>
      </p:ext>
    </p:extLst>
  </p:cSld>
  <p:clrMap bg1="dk2" tx1="lt1" bg2="dk1" tx2="lt2" accent1="accent1" accent2="accent2" accent3="accent3" accent4="accent4" accent5="accent5" accent6="accent6" hlink="hlink" folHlink="folHlink"/>
  <p:sldLayoutIdLst>
    <p:sldLayoutId id="2147487520" r:id="rId1"/>
    <p:sldLayoutId id="2147487521" r:id="rId2"/>
    <p:sldLayoutId id="2147487522" r:id="rId3"/>
    <p:sldLayoutId id="2147487523" r:id="rId4"/>
    <p:sldLayoutId id="2147487524" r:id="rId5"/>
    <p:sldLayoutId id="2147487525" r:id="rId6"/>
    <p:sldLayoutId id="2147487526" r:id="rId7"/>
    <p:sldLayoutId id="2147487527" r:id="rId8"/>
    <p:sldLayoutId id="2147487528" r:id="rId9"/>
    <p:sldLayoutId id="2147487529" r:id="rId10"/>
    <p:sldLayoutId id="2147487530"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74755"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eaLnBrk="0" hangingPunct="0">
                <a:defRPr/>
              </a:pPr>
              <a:endParaRPr lang="nl-NL" sz="1800" b="0">
                <a:solidFill>
                  <a:srgbClr val="FFFFFF"/>
                </a:solidFill>
                <a:latin typeface="Tahoma" pitchFamily="34" charset="0"/>
                <a:ea typeface="+mn-ea"/>
                <a:cs typeface="+mn-cs"/>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eaLnBrk="0" hangingPunct="0"/>
              <a:endParaRPr lang="en-GB" sz="1800" b="0">
                <a:solidFill>
                  <a:srgbClr val="FFFFFF"/>
                </a:solidFill>
                <a:latin typeface="Tahoma" pitchFamily="34" charset="0"/>
                <a:ea typeface="+mn-ea"/>
                <a:cs typeface="+mn-cs"/>
              </a:endParaRPr>
            </a:p>
          </p:txBody>
        </p:sp>
      </p:grpSp>
      <p:sp>
        <p:nvSpPr>
          <p:cNvPr id="74757"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4758"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4759"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b="0">
              <a:solidFill>
                <a:srgbClr val="FFFFFF"/>
              </a:solidFill>
              <a:latin typeface="Tahoma" pitchFamily="34" charset="0"/>
              <a:ea typeface="+mn-ea"/>
              <a:cs typeface="+mn-cs"/>
            </a:endParaRPr>
          </a:p>
        </p:txBody>
      </p:sp>
      <p:sp>
        <p:nvSpPr>
          <p:cNvPr id="74760"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b="0">
              <a:solidFill>
                <a:srgbClr val="FFFFFF"/>
              </a:solidFill>
              <a:latin typeface="Tahoma" pitchFamily="34" charset="0"/>
              <a:ea typeface="+mn-ea"/>
              <a:cs typeface="+mn-cs"/>
            </a:endParaRPr>
          </a:p>
        </p:txBody>
      </p:sp>
      <p:sp>
        <p:nvSpPr>
          <p:cNvPr id="74761"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E1B43923-C48B-46A4-A3F4-40B57C880BF5}" type="slidenum">
              <a:rPr lang="en-US" b="0">
                <a:solidFill>
                  <a:srgbClr val="FFFFFF"/>
                </a:solidFill>
                <a:latin typeface="Tahoma" pitchFamily="34" charset="0"/>
                <a:ea typeface="+mn-ea"/>
                <a:cs typeface="+mn-cs"/>
              </a:rPr>
              <a:pPr>
                <a:defRPr/>
              </a:pPr>
              <a:t>‹#›</a:t>
            </a:fld>
            <a:endParaRPr lang="en-US" b="0">
              <a:solidFill>
                <a:srgbClr val="FFFFFF"/>
              </a:solidFill>
              <a:latin typeface="Tahoma" pitchFamily="34" charset="0"/>
              <a:ea typeface="+mn-ea"/>
              <a:cs typeface="+mn-cs"/>
            </a:endParaRPr>
          </a:p>
        </p:txBody>
      </p:sp>
    </p:spTree>
    <p:extLst>
      <p:ext uri="{BB962C8B-B14F-4D97-AF65-F5344CB8AC3E}">
        <p14:creationId xmlns:p14="http://schemas.microsoft.com/office/powerpoint/2010/main" val="1353593640"/>
      </p:ext>
    </p:extLst>
  </p:cSld>
  <p:clrMap bg1="dk2" tx1="lt1" bg2="dk1" tx2="lt2" accent1="accent1" accent2="accent2" accent3="accent3" accent4="accent4" accent5="accent5" accent6="accent6" hlink="hlink" folHlink="folHlink"/>
  <p:sldLayoutIdLst>
    <p:sldLayoutId id="2147487580" r:id="rId1"/>
    <p:sldLayoutId id="2147487581" r:id="rId2"/>
    <p:sldLayoutId id="2147487582" r:id="rId3"/>
    <p:sldLayoutId id="2147487583" r:id="rId4"/>
    <p:sldLayoutId id="2147487584" r:id="rId5"/>
    <p:sldLayoutId id="2147487585" r:id="rId6"/>
    <p:sldLayoutId id="2147487586" r:id="rId7"/>
    <p:sldLayoutId id="2147487587" r:id="rId8"/>
    <p:sldLayoutId id="2147487588" r:id="rId9"/>
    <p:sldLayoutId id="2147487589" r:id="rId10"/>
    <p:sldLayoutId id="2147487590"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8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8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8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82" charset="2"/>
        <a:buChar char="§"/>
        <a:defRPr sz="2000">
          <a:solidFill>
            <a:schemeClr val="tx1"/>
          </a:solidFill>
          <a:effectLst>
            <a:outerShdw blurRad="38100" dist="38100" dir="2700000" algn="tl">
              <a:srgbClr val="000000"/>
            </a:outerShdw>
          </a:effectLst>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74755"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eaLnBrk="0" hangingPunct="0">
                <a:defRPr/>
              </a:pPr>
              <a:endParaRPr lang="nl-NL" sz="1800" b="0">
                <a:solidFill>
                  <a:srgbClr val="FFFFFF"/>
                </a:solidFill>
                <a:latin typeface="Tahoma" pitchFamily="34" charset="0"/>
                <a:ea typeface="+mn-ea"/>
                <a:cs typeface="+mn-cs"/>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eaLnBrk="0" hangingPunct="0"/>
              <a:endParaRPr lang="en-GB" sz="1800" b="0">
                <a:solidFill>
                  <a:srgbClr val="FFFFFF"/>
                </a:solidFill>
                <a:latin typeface="Tahoma" pitchFamily="34" charset="0"/>
                <a:ea typeface="+mn-ea"/>
                <a:cs typeface="+mn-cs"/>
              </a:endParaRPr>
            </a:p>
          </p:txBody>
        </p:sp>
      </p:grpSp>
      <p:sp>
        <p:nvSpPr>
          <p:cNvPr id="74757"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4758"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4759"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b="0">
              <a:solidFill>
                <a:srgbClr val="FFFFFF"/>
              </a:solidFill>
              <a:latin typeface="Tahoma" pitchFamily="34" charset="0"/>
              <a:ea typeface="+mn-ea"/>
              <a:cs typeface="+mn-cs"/>
            </a:endParaRPr>
          </a:p>
        </p:txBody>
      </p:sp>
      <p:sp>
        <p:nvSpPr>
          <p:cNvPr id="74760"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b="0">
              <a:solidFill>
                <a:srgbClr val="FFFFFF"/>
              </a:solidFill>
              <a:latin typeface="Tahoma" pitchFamily="34" charset="0"/>
              <a:ea typeface="+mn-ea"/>
              <a:cs typeface="+mn-cs"/>
            </a:endParaRPr>
          </a:p>
        </p:txBody>
      </p:sp>
      <p:sp>
        <p:nvSpPr>
          <p:cNvPr id="74761"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E1B43923-C48B-46A4-A3F4-40B57C880BF5}" type="slidenum">
              <a:rPr lang="en-US" b="0">
                <a:solidFill>
                  <a:srgbClr val="FFFFFF"/>
                </a:solidFill>
                <a:latin typeface="Tahoma" pitchFamily="34" charset="0"/>
                <a:ea typeface="+mn-ea"/>
                <a:cs typeface="+mn-cs"/>
              </a:rPr>
              <a:pPr>
                <a:defRPr/>
              </a:pPr>
              <a:t>‹#›</a:t>
            </a:fld>
            <a:endParaRPr lang="en-US" b="0">
              <a:solidFill>
                <a:srgbClr val="FFFFFF"/>
              </a:solidFill>
              <a:latin typeface="Tahoma" pitchFamily="34" charset="0"/>
              <a:ea typeface="+mn-ea"/>
              <a:cs typeface="+mn-cs"/>
            </a:endParaRPr>
          </a:p>
        </p:txBody>
      </p:sp>
    </p:spTree>
    <p:extLst>
      <p:ext uri="{BB962C8B-B14F-4D97-AF65-F5344CB8AC3E}">
        <p14:creationId xmlns:p14="http://schemas.microsoft.com/office/powerpoint/2010/main" val="2309775453"/>
      </p:ext>
    </p:extLst>
  </p:cSld>
  <p:clrMap bg1="dk2" tx1="lt1" bg2="dk1" tx2="lt2" accent1="accent1" accent2="accent2" accent3="accent3" accent4="accent4" accent5="accent5" accent6="accent6" hlink="hlink" folHlink="folHlink"/>
  <p:sldLayoutIdLst>
    <p:sldLayoutId id="2147487592" r:id="rId1"/>
    <p:sldLayoutId id="2147487593" r:id="rId2"/>
    <p:sldLayoutId id="2147487594" r:id="rId3"/>
    <p:sldLayoutId id="2147487595" r:id="rId4"/>
    <p:sldLayoutId id="2147487596" r:id="rId5"/>
    <p:sldLayoutId id="2147487597" r:id="rId6"/>
    <p:sldLayoutId id="2147487598" r:id="rId7"/>
    <p:sldLayoutId id="2147487599" r:id="rId8"/>
    <p:sldLayoutId id="2147487600" r:id="rId9"/>
    <p:sldLayoutId id="2147487601" r:id="rId10"/>
    <p:sldLayoutId id="2147487602"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8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8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8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82" charset="2"/>
        <a:buChar char="§"/>
        <a:defRPr sz="2000">
          <a:solidFill>
            <a:schemeClr val="tx1"/>
          </a:solidFill>
          <a:effectLst>
            <a:outerShdw blurRad="38100" dist="38100" dir="2700000" algn="tl">
              <a:srgbClr val="000000"/>
            </a:outerShdw>
          </a:effectLst>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4.xml"/><Relationship Id="rId1" Type="http://schemas.openxmlformats.org/officeDocument/2006/relationships/vmlDrawing" Target="../drawings/vmlDrawing1.vml"/><Relationship Id="rId4" Type="http://schemas.openxmlformats.org/officeDocument/2006/relationships/image" Target="../media/image19.wmf"/></Relationships>
</file>

<file path=ppt/slides/_rels/slide11.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png"/><Relationship Id="rId1" Type="http://schemas.openxmlformats.org/officeDocument/2006/relationships/slideLayout" Target="../slideLayouts/slideLayout3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w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4.xml"/><Relationship Id="rId1" Type="http://schemas.openxmlformats.org/officeDocument/2006/relationships/vmlDrawing" Target="../drawings/vmlDrawing2.vml"/><Relationship Id="rId5" Type="http://schemas.openxmlformats.org/officeDocument/2006/relationships/image" Target="../media/image25.emf"/><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9.xml"/><Relationship Id="rId5" Type="http://schemas.openxmlformats.org/officeDocument/2006/relationships/image" Target="../media/image29.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49.jpeg"/><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notesSlide" Target="../notesSlides/notesSlide7.xml"/><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62.jpeg"/><Relationship Id="rId5" Type="http://schemas.openxmlformats.org/officeDocument/2006/relationships/image" Target="../media/image64.emf"/><Relationship Id="rId4" Type="http://schemas.openxmlformats.org/officeDocument/2006/relationships/oleObject" Target="../embeddings/oleObject3.bin"/></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tiff"/><Relationship Id="rId4" Type="http://schemas.openxmlformats.org/officeDocument/2006/relationships/image" Target="../media/image68.tiff"/></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8.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9.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K:\ns\qt\nanowire-transport\Majorana\Fabrication\images\20121123_HighRes_11B3\01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828"/>
          <a:stretch/>
        </p:blipFill>
        <p:spPr bwMode="auto">
          <a:xfrm>
            <a:off x="-1" y="-11017"/>
            <a:ext cx="9829801" cy="6869017"/>
          </a:xfrm>
          <a:prstGeom prst="rect">
            <a:avLst/>
          </a:prstGeom>
          <a:noFill/>
          <a:extLst>
            <a:ext uri="{909E8E84-426E-40DD-AFC4-6F175D3DCCD1}">
              <a14:hiddenFill xmlns:a14="http://schemas.microsoft.com/office/drawing/2010/main">
                <a:solidFill>
                  <a:srgbClr val="FFFFFF"/>
                </a:solidFill>
              </a14:hiddenFill>
            </a:ext>
          </a:extLst>
        </p:spPr>
      </p:pic>
      <p:sp>
        <p:nvSpPr>
          <p:cNvPr id="3077" name="TextBox 24"/>
          <p:cNvSpPr txBox="1">
            <a:spLocks noChangeArrowheads="1"/>
          </p:cNvSpPr>
          <p:nvPr/>
        </p:nvSpPr>
        <p:spPr bwMode="auto">
          <a:xfrm>
            <a:off x="5749925" y="3540125"/>
            <a:ext cx="274638"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endParaRPr lang="nl-NL" sz="1400" smtClean="0">
              <a:solidFill>
                <a:srgbClr val="4B4B4B"/>
              </a:solidFill>
              <a:latin typeface="Arial" pitchFamily="34" charset="0"/>
              <a:ea typeface="ＭＳ Ｐゴシック" pitchFamily="34" charset="-128"/>
              <a:cs typeface="+mn-cs"/>
            </a:endParaRPr>
          </a:p>
        </p:txBody>
      </p:sp>
      <p:sp>
        <p:nvSpPr>
          <p:cNvPr id="34" name="Rectangle 2"/>
          <p:cNvSpPr txBox="1">
            <a:spLocks noChangeArrowheads="1"/>
          </p:cNvSpPr>
          <p:nvPr/>
        </p:nvSpPr>
        <p:spPr bwMode="auto">
          <a:xfrm>
            <a:off x="0" y="542925"/>
            <a:ext cx="9144000" cy="1362075"/>
          </a:xfrm>
          <a:prstGeom prst="rect">
            <a:avLst/>
          </a:prstGeom>
          <a:noFill/>
          <a:ln w="9525">
            <a:noFill/>
            <a:miter lim="800000"/>
            <a:headEnd/>
            <a:tailEnd/>
          </a:ln>
          <a:effectLst/>
        </p:spPr>
        <p:txBody>
          <a:bodyPr anchor="b" anchorCtr="1"/>
          <a:lstStyle>
            <a:lvl1pPr algn="ctr" rtl="0" eaLnBrk="0" fontAlgn="base" hangingPunct="0">
              <a:spcBef>
                <a:spcPct val="0"/>
              </a:spcBef>
              <a:spcAft>
                <a:spcPct val="0"/>
              </a:spcAft>
              <a:defRPr sz="5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a:lstStyle>
          <a:p>
            <a:pPr eaLnBrk="1" hangingPunct="1">
              <a:defRPr/>
            </a:pPr>
            <a:r>
              <a:rPr lang="en-US" sz="3600" dirty="0" err="1" smtClean="0">
                <a:solidFill>
                  <a:srgbClr val="F0F2A8"/>
                </a:solidFill>
              </a:rPr>
              <a:t>Majorana</a:t>
            </a:r>
            <a:r>
              <a:rPr lang="en-US" sz="3600" dirty="0" smtClean="0">
                <a:solidFill>
                  <a:srgbClr val="F0F2A8"/>
                </a:solidFill>
              </a:rPr>
              <a:t> fermions in </a:t>
            </a:r>
            <a:endParaRPr lang="nl-NL" sz="3600" dirty="0">
              <a:effectLst/>
            </a:endParaRPr>
          </a:p>
          <a:p>
            <a:pPr eaLnBrk="1" hangingPunct="1">
              <a:defRPr/>
            </a:pPr>
            <a:r>
              <a:rPr lang="nl-NL" sz="3600" dirty="0" err="1" smtClean="0">
                <a:effectLst/>
              </a:rPr>
              <a:t>hybrid</a:t>
            </a:r>
            <a:r>
              <a:rPr lang="nl-NL" sz="3600" dirty="0" smtClean="0">
                <a:effectLst/>
              </a:rPr>
              <a:t> </a:t>
            </a:r>
            <a:r>
              <a:rPr lang="nl-NL" sz="3600" dirty="0" err="1" smtClean="0">
                <a:effectLst/>
              </a:rPr>
              <a:t>superconductor</a:t>
            </a:r>
            <a:r>
              <a:rPr lang="nl-NL" sz="3600" dirty="0" smtClean="0">
                <a:effectLst/>
              </a:rPr>
              <a:t>-semiconductor </a:t>
            </a:r>
            <a:r>
              <a:rPr lang="nl-NL" sz="3600" dirty="0" err="1">
                <a:effectLst/>
              </a:rPr>
              <a:t>nanowire</a:t>
            </a:r>
            <a:r>
              <a:rPr lang="nl-NL" sz="3600" dirty="0">
                <a:effectLst/>
              </a:rPr>
              <a:t> </a:t>
            </a:r>
            <a:r>
              <a:rPr lang="nl-NL" sz="3600" dirty="0" err="1">
                <a:effectLst/>
              </a:rPr>
              <a:t>devices</a:t>
            </a:r>
            <a:endParaRPr lang="en-US" sz="3600" dirty="0" smtClean="0">
              <a:solidFill>
                <a:srgbClr val="F0F2A8"/>
              </a:solidFill>
            </a:endParaRPr>
          </a:p>
        </p:txBody>
      </p:sp>
      <p:sp>
        <p:nvSpPr>
          <p:cNvPr id="7" name="Rectangle 3"/>
          <p:cNvSpPr txBox="1">
            <a:spLocks noChangeArrowheads="1"/>
          </p:cNvSpPr>
          <p:nvPr/>
        </p:nvSpPr>
        <p:spPr bwMode="auto">
          <a:xfrm>
            <a:off x="4972844" y="4495800"/>
            <a:ext cx="4323556" cy="504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algn="l" eaLnBrk="1" hangingPunct="1">
              <a:lnSpc>
                <a:spcPct val="80000"/>
              </a:lnSpc>
              <a:defRPr/>
            </a:pPr>
            <a:r>
              <a:rPr lang="en-US" sz="1800" b="1" smtClean="0"/>
              <a:t>Vincent Mourik &amp; Kun Zuo</a:t>
            </a:r>
          </a:p>
          <a:p>
            <a:pPr algn="l" eaLnBrk="1" hangingPunct="1">
              <a:lnSpc>
                <a:spcPct val="80000"/>
              </a:lnSpc>
              <a:defRPr/>
            </a:pPr>
            <a:endParaRPr lang="en-US" sz="1800" b="1" smtClean="0"/>
          </a:p>
          <a:p>
            <a:pPr algn="l" eaLnBrk="1" hangingPunct="1">
              <a:lnSpc>
                <a:spcPct val="80000"/>
              </a:lnSpc>
              <a:defRPr/>
            </a:pPr>
            <a:r>
              <a:rPr lang="en-US" sz="1800" b="1" smtClean="0"/>
              <a:t>David van Woerkom </a:t>
            </a:r>
          </a:p>
          <a:p>
            <a:pPr algn="l" eaLnBrk="1" hangingPunct="1">
              <a:lnSpc>
                <a:spcPct val="80000"/>
              </a:lnSpc>
              <a:defRPr/>
            </a:pPr>
            <a:r>
              <a:rPr lang="en-US" sz="1800" b="1" smtClean="0"/>
              <a:t>Sebastien Plissard, Erik Bakkers</a:t>
            </a:r>
          </a:p>
          <a:p>
            <a:pPr algn="l" eaLnBrk="1" hangingPunct="1">
              <a:lnSpc>
                <a:spcPct val="80000"/>
              </a:lnSpc>
              <a:defRPr/>
            </a:pPr>
            <a:r>
              <a:rPr lang="en-US" sz="1800" b="1" smtClean="0"/>
              <a:t>Sergey Frolov, Leo Kouwenhoven</a:t>
            </a:r>
          </a:p>
          <a:p>
            <a:pPr algn="l" eaLnBrk="1" hangingPunct="1">
              <a:lnSpc>
                <a:spcPct val="80000"/>
              </a:lnSpc>
              <a:defRPr/>
            </a:pPr>
            <a:endParaRPr lang="en-US" sz="1800" b="1" smtClean="0"/>
          </a:p>
          <a:p>
            <a:pPr algn="l" eaLnBrk="1" hangingPunct="1">
              <a:lnSpc>
                <a:spcPct val="80000"/>
              </a:lnSpc>
              <a:defRPr/>
            </a:pPr>
            <a:r>
              <a:rPr lang="en-US" sz="1800" b="1" smtClean="0"/>
              <a:t>Quantum transport group</a:t>
            </a:r>
          </a:p>
          <a:p>
            <a:pPr algn="l" eaLnBrk="1" hangingPunct="1">
              <a:lnSpc>
                <a:spcPct val="80000"/>
              </a:lnSpc>
              <a:defRPr/>
            </a:pPr>
            <a:r>
              <a:rPr lang="en-US" sz="1800" b="1" smtClean="0"/>
              <a:t>Delft University of Technology</a:t>
            </a:r>
            <a:endParaRPr lang="en-US" sz="1600" dirty="0" smtClean="0"/>
          </a:p>
        </p:txBody>
      </p:sp>
    </p:spTree>
    <p:extLst>
      <p:ext uri="{BB962C8B-B14F-4D97-AF65-F5344CB8AC3E}">
        <p14:creationId xmlns:p14="http://schemas.microsoft.com/office/powerpoint/2010/main" val="32526965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04800" y="274638"/>
            <a:ext cx="6047324"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a:lstStyle>
          <a:p>
            <a:r>
              <a:rPr lang="en-GB" sz="4000" b="0" dirty="0" err="1" smtClean="0"/>
              <a:t>Majorana</a:t>
            </a:r>
            <a:r>
              <a:rPr lang="en-GB" sz="4000" b="0" dirty="0" smtClean="0"/>
              <a:t> recipe</a:t>
            </a:r>
            <a:endParaRPr lang="nl-NL" sz="4000" b="0" dirty="0"/>
          </a:p>
        </p:txBody>
      </p:sp>
      <p:sp>
        <p:nvSpPr>
          <p:cNvPr id="6" name="Text Box 4"/>
          <p:cNvSpPr txBox="1">
            <a:spLocks noChangeArrowheads="1"/>
          </p:cNvSpPr>
          <p:nvPr/>
        </p:nvSpPr>
        <p:spPr bwMode="auto">
          <a:xfrm>
            <a:off x="0" y="1295400"/>
            <a:ext cx="54864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342900" indent="-342900">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nSpc>
                <a:spcPct val="200000"/>
              </a:lnSpc>
              <a:buAutoNum type="arabicPeriod"/>
              <a:defRPr/>
            </a:pPr>
            <a:r>
              <a:rPr lang="en-US" sz="2400" dirty="0" smtClean="0">
                <a:solidFill>
                  <a:srgbClr val="FF0000"/>
                </a:solidFill>
                <a:latin typeface="Tahoma"/>
                <a:ea typeface="ＭＳ Ｐゴシック" pitchFamily="34" charset="-128"/>
                <a:cs typeface="+mn-cs"/>
              </a:rPr>
              <a:t>One-dimensional quantum wire</a:t>
            </a:r>
          </a:p>
          <a:p>
            <a:pPr marL="457200" indent="-457200">
              <a:lnSpc>
                <a:spcPct val="200000"/>
              </a:lnSpc>
              <a:buAutoNum type="arabicPeriod"/>
              <a:defRPr/>
            </a:pPr>
            <a:r>
              <a:rPr lang="en-US" sz="2400" b="0" dirty="0" smtClean="0">
                <a:solidFill>
                  <a:srgbClr val="FFFFFF"/>
                </a:solidFill>
                <a:latin typeface="Tahoma"/>
                <a:ea typeface="ＭＳ Ｐゴシック" pitchFamily="34" charset="-128"/>
                <a:cs typeface="+mn-cs"/>
              </a:rPr>
              <a:t>Spin-orbit interaction</a:t>
            </a:r>
          </a:p>
          <a:p>
            <a:pPr marL="457200" indent="-457200">
              <a:lnSpc>
                <a:spcPct val="200000"/>
              </a:lnSpc>
              <a:buAutoNum type="arabicPeriod"/>
              <a:defRPr/>
            </a:pPr>
            <a:r>
              <a:rPr lang="en-US" sz="2400" b="0" dirty="0" smtClean="0">
                <a:solidFill>
                  <a:srgbClr val="FFFFFF"/>
                </a:solidFill>
                <a:latin typeface="Tahoma"/>
                <a:ea typeface="ＭＳ Ｐゴシック" pitchFamily="34" charset="-128"/>
                <a:cs typeface="+mn-cs"/>
              </a:rPr>
              <a:t>Superconductivity</a:t>
            </a:r>
          </a:p>
          <a:p>
            <a:pPr marL="457200" indent="-457200">
              <a:lnSpc>
                <a:spcPct val="200000"/>
              </a:lnSpc>
              <a:buAutoNum type="arabicPeriod"/>
              <a:defRPr/>
            </a:pPr>
            <a:r>
              <a:rPr lang="en-US" sz="2400" b="0" dirty="0" smtClean="0">
                <a:solidFill>
                  <a:srgbClr val="FFFFFF"/>
                </a:solidFill>
                <a:latin typeface="Tahoma"/>
                <a:ea typeface="ＭＳ Ｐゴシック" pitchFamily="34" charset="-128"/>
                <a:cs typeface="+mn-cs"/>
              </a:rPr>
              <a:t>Magnetic field</a:t>
            </a:r>
            <a:endParaRPr lang="en-US" sz="2400" b="0" i="1" dirty="0" smtClean="0">
              <a:solidFill>
                <a:srgbClr val="FFFFFF"/>
              </a:solidFill>
              <a:latin typeface="Tahoma"/>
              <a:ea typeface="ＭＳ Ｐゴシック" pitchFamily="34" charset="-128"/>
              <a:cs typeface="+mn-cs"/>
            </a:endParaRPr>
          </a:p>
        </p:txBody>
      </p:sp>
      <p:sp>
        <p:nvSpPr>
          <p:cNvPr id="95" name="Text Box 41"/>
          <p:cNvSpPr txBox="1">
            <a:spLocks noChangeArrowheads="1"/>
          </p:cNvSpPr>
          <p:nvPr/>
        </p:nvSpPr>
        <p:spPr bwMode="auto">
          <a:xfrm>
            <a:off x="5953255" y="6550223"/>
            <a:ext cx="319074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b="0" dirty="0">
                <a:latin typeface="+mj-lt"/>
              </a:rPr>
              <a:t>van </a:t>
            </a:r>
            <a:r>
              <a:rPr lang="en-US" sz="1400" b="0" dirty="0" err="1">
                <a:latin typeface="+mj-lt"/>
              </a:rPr>
              <a:t>Weperen</a:t>
            </a:r>
            <a:r>
              <a:rPr lang="en-US" sz="1400" b="0" dirty="0">
                <a:latin typeface="+mj-lt"/>
              </a:rPr>
              <a:t> et al. Nano Letters 2013</a:t>
            </a:r>
          </a:p>
        </p:txBody>
      </p:sp>
      <p:grpSp>
        <p:nvGrpSpPr>
          <p:cNvPr id="40" name="Group 5"/>
          <p:cNvGrpSpPr>
            <a:grpSpLocks/>
          </p:cNvGrpSpPr>
          <p:nvPr/>
        </p:nvGrpSpPr>
        <p:grpSpPr bwMode="auto">
          <a:xfrm>
            <a:off x="5813425" y="-1066800"/>
            <a:ext cx="3101975" cy="6551613"/>
            <a:chOff x="1470304" y="-304800"/>
            <a:chExt cx="3101695" cy="6552174"/>
          </a:xfrm>
        </p:grpSpPr>
        <p:grpSp>
          <p:nvGrpSpPr>
            <p:cNvPr id="41" name="Group 4"/>
            <p:cNvGrpSpPr>
              <a:grpSpLocks/>
            </p:cNvGrpSpPr>
            <p:nvPr/>
          </p:nvGrpSpPr>
          <p:grpSpPr bwMode="auto">
            <a:xfrm>
              <a:off x="1470304" y="-304800"/>
              <a:ext cx="3101695" cy="6552174"/>
              <a:chOff x="1470304" y="-304800"/>
              <a:chExt cx="3101696" cy="6552168"/>
            </a:xfrm>
          </p:grpSpPr>
          <p:sp>
            <p:nvSpPr>
              <p:cNvPr id="44" name="Rectangle 3"/>
              <p:cNvSpPr>
                <a:spLocks noChangeArrowheads="1"/>
              </p:cNvSpPr>
              <p:nvPr/>
            </p:nvSpPr>
            <p:spPr bwMode="auto">
              <a:xfrm>
                <a:off x="1600200" y="1143000"/>
                <a:ext cx="2971800" cy="4572000"/>
              </a:xfrm>
              <a:prstGeom prst="rect">
                <a:avLst/>
              </a:prstGeom>
              <a:solidFill>
                <a:srgbClr val="FFFFFF"/>
              </a:solidFill>
              <a:ln w="9525" algn="ctr">
                <a:solidFill>
                  <a:schemeClr val="tx1"/>
                </a:solidFill>
                <a:round/>
                <a:headEnd/>
                <a:tailEnd/>
              </a:ln>
            </p:spPr>
            <p:txBody>
              <a:bodyPr/>
              <a:lstStyle/>
              <a:p>
                <a:pPr eaLnBrk="0" hangingPunct="0"/>
                <a:endParaRPr lang="nl-NL" sz="2000" b="1">
                  <a:solidFill>
                    <a:schemeClr val="bg1"/>
                  </a:solidFill>
                  <a:ea typeface="MS PGothic" pitchFamily="34" charset="-128"/>
                </a:endParaRPr>
              </a:p>
            </p:txBody>
          </p:sp>
          <p:graphicFrame>
            <p:nvGraphicFramePr>
              <p:cNvPr id="45" name="Object 45"/>
              <p:cNvGraphicFramePr>
                <a:graphicFrameLocks noChangeAspect="1"/>
              </p:cNvGraphicFramePr>
              <p:nvPr/>
            </p:nvGraphicFramePr>
            <p:xfrm>
              <a:off x="1470304" y="-304800"/>
              <a:ext cx="3101696" cy="6552168"/>
            </p:xfrm>
            <a:graphic>
              <a:graphicData uri="http://schemas.openxmlformats.org/presentationml/2006/ole">
                <mc:AlternateContent xmlns:mc="http://schemas.openxmlformats.org/markup-compatibility/2006">
                  <mc:Choice xmlns:v="urn:schemas-microsoft-com:vml" Requires="v">
                    <p:oleObj spid="_x0000_s5140" name="Graph" r:id="rId3" imgW="979018" imgH="2059229" progId="Origin50.Graph">
                      <p:embed/>
                    </p:oleObj>
                  </mc:Choice>
                  <mc:Fallback>
                    <p:oleObj name="Graph" r:id="rId3" imgW="979018" imgH="2059229"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0304" y="-304800"/>
                            <a:ext cx="3101696" cy="655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42" name="TextBox 3"/>
            <p:cNvSpPr txBox="1">
              <a:spLocks noChangeArrowheads="1"/>
            </p:cNvSpPr>
            <p:nvPr/>
          </p:nvSpPr>
          <p:spPr bwMode="auto">
            <a:xfrm>
              <a:off x="2210012" y="1200278"/>
              <a:ext cx="952415" cy="396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l-NL" sz="2000" b="1" i="1">
                  <a:solidFill>
                    <a:srgbClr val="FF0000"/>
                  </a:solidFill>
                  <a:ea typeface="MS PGothic" pitchFamily="34" charset="-128"/>
                </a:rPr>
                <a:t>B</a:t>
              </a:r>
              <a:r>
                <a:rPr lang="nl-NL" sz="2000" b="1">
                  <a:solidFill>
                    <a:srgbClr val="FF0000"/>
                  </a:solidFill>
                  <a:ea typeface="MS PGothic" pitchFamily="34" charset="-128"/>
                </a:rPr>
                <a:t> = 4T</a:t>
              </a:r>
              <a:endParaRPr lang="nl-NL" sz="2000" b="1" i="1">
                <a:solidFill>
                  <a:srgbClr val="FF0000"/>
                </a:solidFill>
                <a:ea typeface="MS PGothic" pitchFamily="34" charset="-128"/>
              </a:endParaRPr>
            </a:p>
          </p:txBody>
        </p:sp>
      </p:grpSp>
      <p:sp>
        <p:nvSpPr>
          <p:cNvPr id="46" name="Text Box 49"/>
          <p:cNvSpPr txBox="1">
            <a:spLocks noChangeArrowheads="1"/>
          </p:cNvSpPr>
          <p:nvPr/>
        </p:nvSpPr>
        <p:spPr bwMode="auto">
          <a:xfrm>
            <a:off x="5286830" y="5181600"/>
            <a:ext cx="378097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b="0" dirty="0">
                <a:latin typeface="+mj-lt"/>
                <a:ea typeface="MS PGothic" pitchFamily="34" charset="-128"/>
              </a:rPr>
              <a:t>Mobility ~ 40,000 cm</a:t>
            </a:r>
            <a:r>
              <a:rPr lang="en-US" sz="2400" b="0" baseline="30000" dirty="0">
                <a:latin typeface="+mj-lt"/>
                <a:ea typeface="MS PGothic" pitchFamily="34" charset="-128"/>
              </a:rPr>
              <a:t>2</a:t>
            </a:r>
            <a:r>
              <a:rPr lang="en-US" sz="2400" b="0" dirty="0">
                <a:latin typeface="+mj-lt"/>
                <a:ea typeface="MS PGothic" pitchFamily="34" charset="-128"/>
              </a:rPr>
              <a:t>/</a:t>
            </a:r>
            <a:r>
              <a:rPr lang="en-US" sz="2400" b="0" dirty="0" err="1">
                <a:latin typeface="+mj-lt"/>
                <a:ea typeface="MS PGothic" pitchFamily="34" charset="-128"/>
              </a:rPr>
              <a:t>Vs</a:t>
            </a:r>
            <a:endParaRPr lang="en-US" sz="2400" b="0" dirty="0">
              <a:latin typeface="+mj-lt"/>
              <a:ea typeface="MS PGothic" pitchFamily="34" charset="-128"/>
            </a:endParaRPr>
          </a:p>
          <a:p>
            <a:pPr algn="ctr" eaLnBrk="1" hangingPunct="1"/>
            <a:r>
              <a:rPr lang="en-US" sz="2400" b="0" dirty="0">
                <a:latin typeface="+mj-lt"/>
                <a:ea typeface="MS PGothic" pitchFamily="34" charset="-128"/>
              </a:rPr>
              <a:t>Mean free path ~ 300 nm</a:t>
            </a:r>
          </a:p>
          <a:p>
            <a:pPr algn="ctr" eaLnBrk="1" hangingPunct="1"/>
            <a:r>
              <a:rPr lang="en-US" sz="2400" b="0" i="1" dirty="0" smtClean="0">
                <a:latin typeface="+mj-lt"/>
                <a:ea typeface="MS PGothic" pitchFamily="34" charset="-128"/>
              </a:rPr>
              <a:t>quasi-ballistic </a:t>
            </a:r>
            <a:r>
              <a:rPr lang="en-US" sz="2400" b="0" i="1" dirty="0">
                <a:latin typeface="+mj-lt"/>
                <a:ea typeface="MS PGothic" pitchFamily="34" charset="-128"/>
              </a:rPr>
              <a:t>transport</a:t>
            </a:r>
            <a:endParaRPr lang="nl-NL" sz="2400" b="0" i="1" dirty="0">
              <a:latin typeface="+mj-lt"/>
              <a:ea typeface="MS PGothic" pitchFamily="34" charset="-128"/>
            </a:endParaRPr>
          </a:p>
        </p:txBody>
      </p:sp>
    </p:spTree>
    <p:extLst>
      <p:ext uri="{BB962C8B-B14F-4D97-AF65-F5344CB8AC3E}">
        <p14:creationId xmlns:p14="http://schemas.microsoft.com/office/powerpoint/2010/main" val="40061073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04800" y="274638"/>
            <a:ext cx="6047324"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a:lstStyle>
          <a:p>
            <a:r>
              <a:rPr lang="en-GB" sz="4000" b="0" dirty="0" err="1" smtClean="0"/>
              <a:t>Majorana</a:t>
            </a:r>
            <a:r>
              <a:rPr lang="en-GB" sz="4000" b="0" dirty="0" smtClean="0"/>
              <a:t> recipe</a:t>
            </a:r>
            <a:endParaRPr lang="nl-NL" sz="4000" b="0" dirty="0"/>
          </a:p>
        </p:txBody>
      </p:sp>
      <p:sp>
        <p:nvSpPr>
          <p:cNvPr id="6" name="Text Box 4"/>
          <p:cNvSpPr txBox="1">
            <a:spLocks noChangeArrowheads="1"/>
          </p:cNvSpPr>
          <p:nvPr/>
        </p:nvSpPr>
        <p:spPr bwMode="auto">
          <a:xfrm>
            <a:off x="0" y="1295400"/>
            <a:ext cx="54864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342900" indent="-342900">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nSpc>
                <a:spcPct val="200000"/>
              </a:lnSpc>
              <a:buAutoNum type="arabicPeriod"/>
              <a:defRPr/>
            </a:pPr>
            <a:r>
              <a:rPr lang="en-US" sz="2400" b="0" dirty="0" smtClean="0">
                <a:latin typeface="Tahoma"/>
                <a:ea typeface="ＭＳ Ｐゴシック" pitchFamily="34" charset="-128"/>
                <a:cs typeface="+mn-cs"/>
              </a:rPr>
              <a:t>One-dimensional quantum wire</a:t>
            </a:r>
          </a:p>
          <a:p>
            <a:pPr marL="457200" indent="-457200">
              <a:lnSpc>
                <a:spcPct val="200000"/>
              </a:lnSpc>
              <a:buAutoNum type="arabicPeriod"/>
              <a:defRPr/>
            </a:pPr>
            <a:r>
              <a:rPr lang="en-US" sz="2400" dirty="0" smtClean="0">
                <a:solidFill>
                  <a:srgbClr val="FF0000"/>
                </a:solidFill>
                <a:latin typeface="Tahoma"/>
                <a:ea typeface="ＭＳ Ｐゴシック" pitchFamily="34" charset="-128"/>
                <a:cs typeface="+mn-cs"/>
              </a:rPr>
              <a:t>Spin-orbit interaction</a:t>
            </a:r>
          </a:p>
          <a:p>
            <a:pPr marL="457200" indent="-457200">
              <a:lnSpc>
                <a:spcPct val="200000"/>
              </a:lnSpc>
              <a:buAutoNum type="arabicPeriod"/>
              <a:defRPr/>
            </a:pPr>
            <a:r>
              <a:rPr lang="en-US" sz="2400" b="0" dirty="0" smtClean="0">
                <a:solidFill>
                  <a:srgbClr val="FFFFFF"/>
                </a:solidFill>
                <a:latin typeface="Tahoma"/>
                <a:ea typeface="ＭＳ Ｐゴシック" pitchFamily="34" charset="-128"/>
                <a:cs typeface="+mn-cs"/>
              </a:rPr>
              <a:t>Superconductivity</a:t>
            </a:r>
          </a:p>
          <a:p>
            <a:pPr marL="457200" indent="-457200">
              <a:lnSpc>
                <a:spcPct val="200000"/>
              </a:lnSpc>
              <a:buAutoNum type="arabicPeriod"/>
              <a:defRPr/>
            </a:pPr>
            <a:r>
              <a:rPr lang="en-US" sz="2400" b="0" dirty="0" smtClean="0">
                <a:solidFill>
                  <a:srgbClr val="FFFFFF"/>
                </a:solidFill>
                <a:latin typeface="Tahoma"/>
                <a:ea typeface="ＭＳ Ｐゴシック" pitchFamily="34" charset="-128"/>
                <a:cs typeface="+mn-cs"/>
              </a:rPr>
              <a:t>Magnetic field</a:t>
            </a:r>
            <a:endParaRPr lang="en-US" sz="2400" b="0" i="1" dirty="0" smtClean="0">
              <a:solidFill>
                <a:srgbClr val="FFFFFF"/>
              </a:solidFill>
              <a:latin typeface="Tahoma"/>
              <a:ea typeface="ＭＳ Ｐゴシック" pitchFamily="34" charset="-128"/>
              <a:cs typeface="+mn-cs"/>
            </a:endParaRPr>
          </a:p>
        </p:txBody>
      </p:sp>
      <p:grpSp>
        <p:nvGrpSpPr>
          <p:cNvPr id="11" name="Group 10"/>
          <p:cNvGrpSpPr/>
          <p:nvPr/>
        </p:nvGrpSpPr>
        <p:grpSpPr>
          <a:xfrm>
            <a:off x="5143500" y="330200"/>
            <a:ext cx="3619500" cy="3027363"/>
            <a:chOff x="4914900" y="330200"/>
            <a:chExt cx="3619500" cy="3027363"/>
          </a:xfrm>
        </p:grpSpPr>
        <p:pic>
          <p:nvPicPr>
            <p:cNvPr id="12" name="Picture 12" descr="device_colorized_v1"/>
            <p:cNvPicPr>
              <a:picLocks noChangeAspect="1" noChangeArrowheads="1"/>
            </p:cNvPicPr>
            <p:nvPr/>
          </p:nvPicPr>
          <p:blipFill>
            <a:blip r:embed="rId2">
              <a:extLst>
                <a:ext uri="{28A0092B-C50C-407E-A947-70E740481C1C}">
                  <a14:useLocalDpi xmlns:a14="http://schemas.microsoft.com/office/drawing/2010/main" val="0"/>
                </a:ext>
              </a:extLst>
            </a:blip>
            <a:srcRect l="17415" r="17578" b="48892"/>
            <a:stretch>
              <a:fillRect/>
            </a:stretch>
          </p:blipFill>
          <p:spPr bwMode="auto">
            <a:xfrm>
              <a:off x="4932363" y="330200"/>
              <a:ext cx="3576637" cy="302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3"/>
            <p:cNvSpPr>
              <a:spLocks noChangeArrowheads="1"/>
            </p:cNvSpPr>
            <p:nvPr/>
          </p:nvSpPr>
          <p:spPr bwMode="auto">
            <a:xfrm>
              <a:off x="4914900" y="579438"/>
              <a:ext cx="3619500" cy="2759075"/>
            </a:xfrm>
            <a:prstGeom prst="rect">
              <a:avLst/>
            </a:prstGeom>
            <a:noFill/>
            <a:ln w="635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nl-NL">
                <a:latin typeface="Tahoma" pitchFamily="34" charset="0"/>
              </a:endParaRPr>
            </a:p>
          </p:txBody>
        </p:sp>
        <p:grpSp>
          <p:nvGrpSpPr>
            <p:cNvPr id="14" name="Group 10"/>
            <p:cNvGrpSpPr>
              <a:grpSpLocks/>
            </p:cNvGrpSpPr>
            <p:nvPr/>
          </p:nvGrpSpPr>
          <p:grpSpPr bwMode="auto">
            <a:xfrm>
              <a:off x="6356350" y="2201863"/>
              <a:ext cx="287338" cy="547687"/>
              <a:chOff x="2608" y="1434"/>
              <a:chExt cx="627" cy="1266"/>
            </a:xfrm>
          </p:grpSpPr>
          <p:sp>
            <p:nvSpPr>
              <p:cNvPr id="25" name="AutoShape 11"/>
              <p:cNvSpPr>
                <a:spLocks noChangeArrowheads="1"/>
              </p:cNvSpPr>
              <p:nvPr/>
            </p:nvSpPr>
            <p:spPr bwMode="auto">
              <a:xfrm>
                <a:off x="2849" y="2383"/>
                <a:ext cx="136" cy="317"/>
              </a:xfrm>
              <a:prstGeom prst="can">
                <a:avLst>
                  <a:gd name="adj" fmla="val 63236"/>
                </a:avLst>
              </a:prstGeom>
              <a:gradFill rotWithShape="1">
                <a:gsLst>
                  <a:gs pos="0">
                    <a:srgbClr val="FF0000"/>
                  </a:gs>
                  <a:gs pos="100000">
                    <a:srgbClr val="7600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nl-NL">
                  <a:latin typeface="Tahoma" pitchFamily="34" charset="0"/>
                  <a:cs typeface="Arial" pitchFamily="34" charset="0"/>
                </a:endParaRPr>
              </a:p>
            </p:txBody>
          </p:sp>
          <p:pic>
            <p:nvPicPr>
              <p:cNvPr id="26" name="Picture 12" descr="MCED00214_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8" y="1929"/>
                <a:ext cx="627" cy="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AutoShape 13"/>
              <p:cNvSpPr>
                <a:spLocks noChangeArrowheads="1"/>
              </p:cNvSpPr>
              <p:nvPr/>
            </p:nvSpPr>
            <p:spPr bwMode="auto">
              <a:xfrm>
                <a:off x="2849" y="1703"/>
                <a:ext cx="136" cy="317"/>
              </a:xfrm>
              <a:prstGeom prst="can">
                <a:avLst>
                  <a:gd name="adj" fmla="val 63236"/>
                </a:avLst>
              </a:prstGeom>
              <a:gradFill rotWithShape="1">
                <a:gsLst>
                  <a:gs pos="0">
                    <a:srgbClr val="FF0000"/>
                  </a:gs>
                  <a:gs pos="100000">
                    <a:srgbClr val="7600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nl-NL">
                  <a:latin typeface="Tahoma" pitchFamily="34" charset="0"/>
                  <a:cs typeface="Arial" pitchFamily="34" charset="0"/>
                </a:endParaRPr>
              </a:p>
            </p:txBody>
          </p:sp>
          <p:pic>
            <p:nvPicPr>
              <p:cNvPr id="28" name="Picture 14" descr="MCED00213_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 y="1434"/>
                <a:ext cx="304"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Box 25"/>
            <p:cNvSpPr txBox="1">
              <a:spLocks noChangeArrowheads="1"/>
            </p:cNvSpPr>
            <p:nvPr/>
          </p:nvSpPr>
          <p:spPr bwMode="auto">
            <a:xfrm>
              <a:off x="6569075" y="2662238"/>
              <a:ext cx="3984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800" b="1">
                  <a:solidFill>
                    <a:srgbClr val="FF2D2D"/>
                  </a:solidFill>
                  <a:latin typeface="Tahoma" pitchFamily="34" charset="0"/>
                  <a:cs typeface="Arial" pitchFamily="34" charset="0"/>
                </a:rPr>
                <a:t>k</a:t>
              </a:r>
            </a:p>
          </p:txBody>
        </p:sp>
        <p:sp>
          <p:nvSpPr>
            <p:cNvPr id="16" name="Text Box 26"/>
            <p:cNvSpPr txBox="1">
              <a:spLocks noChangeArrowheads="1"/>
            </p:cNvSpPr>
            <p:nvPr/>
          </p:nvSpPr>
          <p:spPr bwMode="auto">
            <a:xfrm>
              <a:off x="5053013" y="27940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NL">
                <a:cs typeface="Arial" pitchFamily="34" charset="0"/>
              </a:endParaRPr>
            </a:p>
          </p:txBody>
        </p:sp>
        <p:sp>
          <p:nvSpPr>
            <p:cNvPr id="17" name="Line 28"/>
            <p:cNvSpPr>
              <a:spLocks noChangeShapeType="1"/>
            </p:cNvSpPr>
            <p:nvPr/>
          </p:nvSpPr>
          <p:spPr bwMode="auto">
            <a:xfrm flipV="1">
              <a:off x="6737350" y="1889125"/>
              <a:ext cx="0" cy="561975"/>
            </a:xfrm>
            <a:prstGeom prst="line">
              <a:avLst/>
            </a:prstGeom>
            <a:noFill/>
            <a:ln w="635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 name="Text Box 29"/>
            <p:cNvSpPr txBox="1">
              <a:spLocks noChangeArrowheads="1"/>
            </p:cNvSpPr>
            <p:nvPr/>
          </p:nvSpPr>
          <p:spPr bwMode="auto">
            <a:xfrm>
              <a:off x="6022975" y="1193800"/>
              <a:ext cx="8366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3200" b="1">
                  <a:solidFill>
                    <a:srgbClr val="FFFF00"/>
                  </a:solidFill>
                  <a:latin typeface="Tahoma" pitchFamily="34" charset="0"/>
                  <a:cs typeface="Arial" pitchFamily="34" charset="0"/>
                </a:rPr>
                <a:t>B</a:t>
              </a:r>
              <a:r>
                <a:rPr lang="en-US" sz="3200" b="1" baseline="-25000">
                  <a:solidFill>
                    <a:srgbClr val="FFFF00"/>
                  </a:solidFill>
                  <a:latin typeface="Tahoma" pitchFamily="34" charset="0"/>
                  <a:cs typeface="Arial" pitchFamily="34" charset="0"/>
                </a:rPr>
                <a:t>SO</a:t>
              </a:r>
            </a:p>
          </p:txBody>
        </p:sp>
        <p:grpSp>
          <p:nvGrpSpPr>
            <p:cNvPr id="19" name="Group 10"/>
            <p:cNvGrpSpPr>
              <a:grpSpLocks/>
            </p:cNvGrpSpPr>
            <p:nvPr/>
          </p:nvGrpSpPr>
          <p:grpSpPr bwMode="auto">
            <a:xfrm>
              <a:off x="6846888" y="2214563"/>
              <a:ext cx="287337" cy="547687"/>
              <a:chOff x="2608" y="1434"/>
              <a:chExt cx="627" cy="1266"/>
            </a:xfrm>
          </p:grpSpPr>
          <p:sp>
            <p:nvSpPr>
              <p:cNvPr id="21" name="AutoShape 11"/>
              <p:cNvSpPr>
                <a:spLocks noChangeArrowheads="1"/>
              </p:cNvSpPr>
              <p:nvPr/>
            </p:nvSpPr>
            <p:spPr bwMode="auto">
              <a:xfrm>
                <a:off x="2849" y="2383"/>
                <a:ext cx="136" cy="317"/>
              </a:xfrm>
              <a:prstGeom prst="can">
                <a:avLst>
                  <a:gd name="adj" fmla="val 63236"/>
                </a:avLst>
              </a:prstGeom>
              <a:gradFill rotWithShape="1">
                <a:gsLst>
                  <a:gs pos="0">
                    <a:srgbClr val="FF0000"/>
                  </a:gs>
                  <a:gs pos="100000">
                    <a:srgbClr val="7600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nl-NL">
                  <a:latin typeface="Tahoma" pitchFamily="34" charset="0"/>
                  <a:cs typeface="Arial" pitchFamily="34" charset="0"/>
                </a:endParaRPr>
              </a:p>
            </p:txBody>
          </p:sp>
          <p:pic>
            <p:nvPicPr>
              <p:cNvPr id="22" name="Picture 12" descr="MCED00214_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8" y="1929"/>
                <a:ext cx="627" cy="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AutoShape 13"/>
              <p:cNvSpPr>
                <a:spLocks noChangeArrowheads="1"/>
              </p:cNvSpPr>
              <p:nvPr/>
            </p:nvSpPr>
            <p:spPr bwMode="auto">
              <a:xfrm>
                <a:off x="2849" y="1703"/>
                <a:ext cx="136" cy="317"/>
              </a:xfrm>
              <a:prstGeom prst="can">
                <a:avLst>
                  <a:gd name="adj" fmla="val 63236"/>
                </a:avLst>
              </a:prstGeom>
              <a:gradFill rotWithShape="1">
                <a:gsLst>
                  <a:gs pos="0">
                    <a:srgbClr val="FF0000"/>
                  </a:gs>
                  <a:gs pos="100000">
                    <a:srgbClr val="7600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nl-NL">
                  <a:latin typeface="Tahoma" pitchFamily="34" charset="0"/>
                  <a:cs typeface="Arial" pitchFamily="34" charset="0"/>
                </a:endParaRPr>
              </a:p>
            </p:txBody>
          </p:sp>
          <p:pic>
            <p:nvPicPr>
              <p:cNvPr id="24" name="Picture 14" descr="MCED00213_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 y="1434"/>
                <a:ext cx="304"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Line 24"/>
            <p:cNvSpPr>
              <a:spLocks noChangeShapeType="1"/>
            </p:cNvSpPr>
            <p:nvPr/>
          </p:nvSpPr>
          <p:spPr bwMode="auto">
            <a:xfrm flipV="1">
              <a:off x="6437313" y="2562225"/>
              <a:ext cx="638175" cy="6350"/>
            </a:xfrm>
            <a:prstGeom prst="line">
              <a:avLst/>
            </a:prstGeom>
            <a:noFill/>
            <a:ln w="63500">
              <a:solidFill>
                <a:srgbClr val="FF2D2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pic>
        <p:nvPicPr>
          <p:cNvPr id="29" name="Picture 10" descr="s-anisotropy"/>
          <p:cNvPicPr>
            <a:picLocks noChangeAspect="1" noChangeArrowheads="1"/>
          </p:cNvPicPr>
          <p:nvPr/>
        </p:nvPicPr>
        <p:blipFill>
          <a:blip r:embed="rId5">
            <a:extLst>
              <a:ext uri="{28A0092B-C50C-407E-A947-70E740481C1C}">
                <a14:useLocalDpi xmlns:a14="http://schemas.microsoft.com/office/drawing/2010/main" val="0"/>
              </a:ext>
            </a:extLst>
          </a:blip>
          <a:srcRect t="14101"/>
          <a:stretch>
            <a:fillRect/>
          </a:stretch>
        </p:blipFill>
        <p:spPr bwMode="auto">
          <a:xfrm>
            <a:off x="5614988" y="4114800"/>
            <a:ext cx="3224212" cy="23574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0" name="Group 29"/>
          <p:cNvGrpSpPr/>
          <p:nvPr/>
        </p:nvGrpSpPr>
        <p:grpSpPr>
          <a:xfrm>
            <a:off x="1719262" y="4239904"/>
            <a:ext cx="3614738" cy="2232025"/>
            <a:chOff x="669925" y="3910013"/>
            <a:chExt cx="3614738" cy="2232025"/>
          </a:xfrm>
        </p:grpSpPr>
        <p:pic>
          <p:nvPicPr>
            <p:cNvPr id="31" name="Picture 8" descr="so_gap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925" y="3910013"/>
              <a:ext cx="3614738" cy="22320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2" name="TextBox 31"/>
            <p:cNvSpPr txBox="1"/>
            <p:nvPr/>
          </p:nvSpPr>
          <p:spPr>
            <a:xfrm rot="19354416">
              <a:off x="2659063" y="4999038"/>
              <a:ext cx="850900" cy="369887"/>
            </a:xfrm>
            <a:prstGeom prst="rect">
              <a:avLst/>
            </a:prstGeom>
            <a:noFill/>
          </p:spPr>
          <p:txBody>
            <a:bodyPr wrap="none">
              <a:spAutoFit/>
            </a:bodyPr>
            <a:lstStyle/>
            <a:p>
              <a:pPr>
                <a:defRPr/>
              </a:pPr>
              <a:r>
                <a:rPr lang="en-US" dirty="0">
                  <a:effectLst>
                    <a:outerShdw blurRad="38100" dist="38100" dir="2700000" algn="tl">
                      <a:srgbClr val="000000">
                        <a:alpha val="43137"/>
                      </a:srgbClr>
                    </a:outerShdw>
                  </a:effectLst>
                </a:rPr>
                <a:t>singlet</a:t>
              </a:r>
            </a:p>
          </p:txBody>
        </p:sp>
        <p:sp>
          <p:nvSpPr>
            <p:cNvPr id="33" name="TextBox 32"/>
            <p:cNvSpPr txBox="1"/>
            <p:nvPr/>
          </p:nvSpPr>
          <p:spPr>
            <a:xfrm>
              <a:off x="1154113" y="4260850"/>
              <a:ext cx="749300" cy="369888"/>
            </a:xfrm>
            <a:prstGeom prst="rect">
              <a:avLst/>
            </a:prstGeom>
            <a:noFill/>
          </p:spPr>
          <p:txBody>
            <a:bodyPr wrap="none">
              <a:spAutoFit/>
            </a:bodyPr>
            <a:lstStyle/>
            <a:p>
              <a:pPr>
                <a:defRPr/>
              </a:pPr>
              <a:r>
                <a:rPr lang="en-US" dirty="0">
                  <a:effectLst>
                    <a:outerShdw blurRad="38100" dist="38100" dir="2700000" algn="tl">
                      <a:srgbClr val="000000">
                        <a:alpha val="43137"/>
                      </a:srgbClr>
                    </a:outerShdw>
                  </a:effectLst>
                </a:rPr>
                <a:t>triplet</a:t>
              </a:r>
            </a:p>
          </p:txBody>
        </p:sp>
        <p:sp>
          <p:nvSpPr>
            <p:cNvPr id="34" name="TextBox 33"/>
            <p:cNvSpPr txBox="1"/>
            <p:nvPr/>
          </p:nvSpPr>
          <p:spPr>
            <a:xfrm>
              <a:off x="3535363" y="4597400"/>
              <a:ext cx="749300" cy="369888"/>
            </a:xfrm>
            <a:prstGeom prst="rect">
              <a:avLst/>
            </a:prstGeom>
            <a:noFill/>
          </p:spPr>
          <p:txBody>
            <a:bodyPr wrap="none">
              <a:spAutoFit/>
            </a:bodyPr>
            <a:lstStyle/>
            <a:p>
              <a:pPr>
                <a:defRPr/>
              </a:pPr>
              <a:r>
                <a:rPr lang="en-US" dirty="0">
                  <a:effectLst>
                    <a:outerShdw blurRad="38100" dist="38100" dir="2700000" algn="tl">
                      <a:srgbClr val="000000">
                        <a:alpha val="43137"/>
                      </a:srgbClr>
                    </a:outerShdw>
                  </a:effectLst>
                </a:rPr>
                <a:t>triplet</a:t>
              </a:r>
            </a:p>
          </p:txBody>
        </p:sp>
        <p:sp>
          <p:nvSpPr>
            <p:cNvPr id="35" name="TextBox 34"/>
            <p:cNvSpPr txBox="1"/>
            <p:nvPr/>
          </p:nvSpPr>
          <p:spPr>
            <a:xfrm rot="19354416">
              <a:off x="1247775" y="5018088"/>
              <a:ext cx="850900" cy="369887"/>
            </a:xfrm>
            <a:prstGeom prst="rect">
              <a:avLst/>
            </a:prstGeom>
            <a:noFill/>
          </p:spPr>
          <p:txBody>
            <a:bodyPr wrap="none">
              <a:spAutoFit/>
            </a:bodyPr>
            <a:lstStyle/>
            <a:p>
              <a:pPr>
                <a:defRPr/>
              </a:pPr>
              <a:r>
                <a:rPr lang="en-US" dirty="0">
                  <a:effectLst>
                    <a:outerShdw blurRad="38100" dist="38100" dir="2700000" algn="tl">
                      <a:srgbClr val="000000">
                        <a:alpha val="43137"/>
                      </a:srgbClr>
                    </a:outerShdw>
                  </a:effectLst>
                </a:rPr>
                <a:t>singlet</a:t>
              </a:r>
            </a:p>
          </p:txBody>
        </p:sp>
      </p:grpSp>
      <p:sp>
        <p:nvSpPr>
          <p:cNvPr id="36" name="Text Box 12"/>
          <p:cNvSpPr txBox="1">
            <a:spLocks noChangeArrowheads="1"/>
          </p:cNvSpPr>
          <p:nvPr/>
        </p:nvSpPr>
        <p:spPr bwMode="auto">
          <a:xfrm>
            <a:off x="6275388" y="3505200"/>
            <a:ext cx="25234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0" dirty="0" err="1">
                <a:latin typeface="+mj-lt"/>
                <a:cs typeface="Arial" pitchFamily="34" charset="0"/>
              </a:rPr>
              <a:t>l</a:t>
            </a:r>
            <a:r>
              <a:rPr lang="en-US" sz="2400" b="0" baseline="-25000" dirty="0" err="1">
                <a:latin typeface="+mj-lt"/>
                <a:cs typeface="Arial" pitchFamily="34" charset="0"/>
              </a:rPr>
              <a:t>so</a:t>
            </a:r>
            <a:r>
              <a:rPr lang="en-US" sz="2400" b="0" dirty="0">
                <a:latin typeface="+mj-lt"/>
                <a:cs typeface="Arial" pitchFamily="34" charset="0"/>
              </a:rPr>
              <a:t> = 100-300 nm</a:t>
            </a:r>
          </a:p>
        </p:txBody>
      </p:sp>
      <p:sp>
        <p:nvSpPr>
          <p:cNvPr id="37" name="Text Box 32"/>
          <p:cNvSpPr txBox="1">
            <a:spLocks noChangeArrowheads="1"/>
          </p:cNvSpPr>
          <p:nvPr/>
        </p:nvSpPr>
        <p:spPr bwMode="auto">
          <a:xfrm>
            <a:off x="6776301" y="6550223"/>
            <a:ext cx="236769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b="0" dirty="0" err="1">
                <a:latin typeface="+mj-lt"/>
              </a:rPr>
              <a:t>Nadj-Perge</a:t>
            </a:r>
            <a:r>
              <a:rPr lang="en-US" sz="1400" b="0" dirty="0">
                <a:latin typeface="+mj-lt"/>
              </a:rPr>
              <a:t> et al. PRL 2012</a:t>
            </a:r>
          </a:p>
        </p:txBody>
      </p:sp>
    </p:spTree>
    <p:extLst>
      <p:ext uri="{BB962C8B-B14F-4D97-AF65-F5344CB8AC3E}">
        <p14:creationId xmlns:p14="http://schemas.microsoft.com/office/powerpoint/2010/main" val="27696565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04800" y="274638"/>
            <a:ext cx="6047324"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a:lstStyle>
          <a:p>
            <a:r>
              <a:rPr lang="en-GB" sz="4000" b="0" dirty="0" err="1" smtClean="0"/>
              <a:t>Majorana</a:t>
            </a:r>
            <a:r>
              <a:rPr lang="en-GB" sz="4000" b="0" dirty="0" smtClean="0"/>
              <a:t> recipe</a:t>
            </a:r>
            <a:endParaRPr lang="nl-NL" sz="4000" b="0" dirty="0"/>
          </a:p>
        </p:txBody>
      </p:sp>
      <p:sp>
        <p:nvSpPr>
          <p:cNvPr id="6" name="Text Box 4"/>
          <p:cNvSpPr txBox="1">
            <a:spLocks noChangeArrowheads="1"/>
          </p:cNvSpPr>
          <p:nvPr/>
        </p:nvSpPr>
        <p:spPr bwMode="auto">
          <a:xfrm>
            <a:off x="0" y="1295400"/>
            <a:ext cx="54864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342900" indent="-342900">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nSpc>
                <a:spcPct val="200000"/>
              </a:lnSpc>
              <a:buAutoNum type="arabicPeriod"/>
              <a:defRPr/>
            </a:pPr>
            <a:r>
              <a:rPr lang="en-US" sz="2400" b="0" dirty="0" smtClean="0">
                <a:latin typeface="Tahoma"/>
                <a:ea typeface="ＭＳ Ｐゴシック" pitchFamily="34" charset="-128"/>
                <a:cs typeface="+mn-cs"/>
              </a:rPr>
              <a:t>One-dimensional quantum wire</a:t>
            </a:r>
          </a:p>
          <a:p>
            <a:pPr marL="457200" indent="-457200">
              <a:lnSpc>
                <a:spcPct val="200000"/>
              </a:lnSpc>
              <a:buAutoNum type="arabicPeriod"/>
              <a:defRPr/>
            </a:pPr>
            <a:r>
              <a:rPr lang="en-US" sz="2400" dirty="0" smtClean="0">
                <a:solidFill>
                  <a:srgbClr val="FF0000"/>
                </a:solidFill>
                <a:latin typeface="Tahoma"/>
                <a:ea typeface="ＭＳ Ｐゴシック" pitchFamily="34" charset="-128"/>
                <a:cs typeface="+mn-cs"/>
              </a:rPr>
              <a:t>Spin-orbit interaction</a:t>
            </a:r>
          </a:p>
          <a:p>
            <a:pPr marL="457200" indent="-457200">
              <a:lnSpc>
                <a:spcPct val="200000"/>
              </a:lnSpc>
              <a:buAutoNum type="arabicPeriod"/>
              <a:defRPr/>
            </a:pPr>
            <a:r>
              <a:rPr lang="en-US" sz="2400" b="0" dirty="0" smtClean="0">
                <a:solidFill>
                  <a:srgbClr val="FFFFFF"/>
                </a:solidFill>
                <a:latin typeface="Tahoma"/>
                <a:ea typeface="ＭＳ Ｐゴシック" pitchFamily="34" charset="-128"/>
                <a:cs typeface="+mn-cs"/>
              </a:rPr>
              <a:t>Superconductivity</a:t>
            </a:r>
          </a:p>
          <a:p>
            <a:pPr marL="457200" indent="-457200">
              <a:lnSpc>
                <a:spcPct val="200000"/>
              </a:lnSpc>
              <a:buAutoNum type="arabicPeriod"/>
              <a:defRPr/>
            </a:pPr>
            <a:r>
              <a:rPr lang="en-US" sz="2400" b="0" dirty="0" smtClean="0">
                <a:solidFill>
                  <a:srgbClr val="FFFFFF"/>
                </a:solidFill>
                <a:latin typeface="Tahoma"/>
                <a:ea typeface="ＭＳ Ｐゴシック" pitchFamily="34" charset="-128"/>
                <a:cs typeface="+mn-cs"/>
              </a:rPr>
              <a:t>Magnetic field</a:t>
            </a:r>
            <a:endParaRPr lang="en-US" sz="2400" b="0" i="1" dirty="0" smtClean="0">
              <a:solidFill>
                <a:srgbClr val="FFFFFF"/>
              </a:solidFill>
              <a:latin typeface="Tahoma"/>
              <a:ea typeface="ＭＳ Ｐゴシック" pitchFamily="34" charset="-128"/>
              <a:cs typeface="+mn-cs"/>
            </a:endParaRPr>
          </a:p>
        </p:txBody>
      </p:sp>
      <p:sp>
        <p:nvSpPr>
          <p:cNvPr id="38" name="Rounded Rectangle 2"/>
          <p:cNvSpPr>
            <a:spLocks noChangeArrowheads="1"/>
          </p:cNvSpPr>
          <p:nvPr/>
        </p:nvSpPr>
        <p:spPr bwMode="auto">
          <a:xfrm>
            <a:off x="5342394" y="3791116"/>
            <a:ext cx="3420606" cy="3004637"/>
          </a:xfrm>
          <a:prstGeom prst="roundRect">
            <a:avLst>
              <a:gd name="adj" fmla="val 16667"/>
            </a:avLst>
          </a:prstGeom>
          <a:solidFill>
            <a:schemeClr val="tx1"/>
          </a:solidFill>
          <a:ln w="9525">
            <a:solidFill>
              <a:schemeClr val="tx1"/>
            </a:solidFill>
            <a:round/>
            <a:headEnd/>
            <a:tailEnd/>
          </a:ln>
        </p:spPr>
        <p:txBody>
          <a:bodyPr/>
          <a:lstStyle/>
          <a:p>
            <a:endParaRPr lang="nl-NL" sz="2000" b="1">
              <a:solidFill>
                <a:srgbClr val="FFFFFF"/>
              </a:solidFill>
              <a:ea typeface="MS PGothic" pitchFamily="34" charset="-128"/>
            </a:endParaRPr>
          </a:p>
        </p:txBody>
      </p:sp>
      <p:graphicFrame>
        <p:nvGraphicFramePr>
          <p:cNvPr id="39" name="Object 6"/>
          <p:cNvGraphicFramePr>
            <a:graphicFrameLocks noChangeAspect="1"/>
          </p:cNvGraphicFramePr>
          <p:nvPr>
            <p:extLst>
              <p:ext uri="{D42A27DB-BD31-4B8C-83A1-F6EECF244321}">
                <p14:modId xmlns:p14="http://schemas.microsoft.com/office/powerpoint/2010/main" val="1859200421"/>
              </p:ext>
            </p:extLst>
          </p:nvPr>
        </p:nvGraphicFramePr>
        <p:xfrm>
          <a:off x="5526100" y="3930891"/>
          <a:ext cx="2927000" cy="2821190"/>
        </p:xfrm>
        <a:graphic>
          <a:graphicData uri="http://schemas.openxmlformats.org/presentationml/2006/ole">
            <mc:AlternateContent xmlns:mc="http://schemas.openxmlformats.org/markup-compatibility/2006">
              <mc:Choice xmlns:v="urn:schemas-microsoft-com:vml" Requires="v">
                <p:oleObj spid="_x0000_s7185" name="Equation" r:id="rId4" imgW="3218040" imgH="3099240" progId="Equation.DSMT4">
                  <p:embed/>
                </p:oleObj>
              </mc:Choice>
              <mc:Fallback>
                <p:oleObj name="Equation" r:id="rId4" imgW="3218040" imgH="30992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6100" y="3930891"/>
                        <a:ext cx="2927000" cy="2821190"/>
                      </a:xfrm>
                      <a:prstGeom prst="rect">
                        <a:avLst/>
                      </a:prstGeom>
                      <a:noFill/>
                      <a:ln>
                        <a:noFill/>
                      </a:ln>
                    </p:spPr>
                  </p:pic>
                </p:oleObj>
              </mc:Fallback>
            </mc:AlternateContent>
          </a:graphicData>
        </a:graphic>
      </p:graphicFrame>
      <p:grpSp>
        <p:nvGrpSpPr>
          <p:cNvPr id="40" name="Group 16"/>
          <p:cNvGrpSpPr>
            <a:grpSpLocks/>
          </p:cNvGrpSpPr>
          <p:nvPr/>
        </p:nvGrpSpPr>
        <p:grpSpPr bwMode="auto">
          <a:xfrm>
            <a:off x="5232400" y="152400"/>
            <a:ext cx="3579812" cy="2209800"/>
            <a:chOff x="1068388" y="5245100"/>
            <a:chExt cx="1446212" cy="942079"/>
          </a:xfrm>
        </p:grpSpPr>
        <p:sp>
          <p:nvSpPr>
            <p:cNvPr id="41" name="Freeform 11"/>
            <p:cNvSpPr>
              <a:spLocks/>
            </p:cNvSpPr>
            <p:nvPr/>
          </p:nvSpPr>
          <p:spPr bwMode="auto">
            <a:xfrm>
              <a:off x="1068388" y="5245100"/>
              <a:ext cx="912621" cy="927190"/>
            </a:xfrm>
            <a:custGeom>
              <a:avLst/>
              <a:gdLst>
                <a:gd name="T0" fmla="*/ 0 w 1896139"/>
                <a:gd name="T1" fmla="*/ 11582 h 927402"/>
                <a:gd name="T2" fmla="*/ 0 w 1896139"/>
                <a:gd name="T3" fmla="*/ 910040 h 927402"/>
                <a:gd name="T4" fmla="*/ 0 w 1896139"/>
                <a:gd name="T5" fmla="*/ 0 h 927402"/>
                <a:gd name="T6" fmla="*/ 0 w 1896139"/>
                <a:gd name="T7" fmla="*/ 0 h 9274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96139" h="927402">
                  <a:moveTo>
                    <a:pt x="0" y="11814"/>
                  </a:moveTo>
                  <a:cubicBezTo>
                    <a:pt x="323407" y="470589"/>
                    <a:pt x="646814" y="929365"/>
                    <a:pt x="962837" y="927396"/>
                  </a:cubicBezTo>
                  <a:cubicBezTo>
                    <a:pt x="1278860" y="925427"/>
                    <a:pt x="1896139" y="0"/>
                    <a:pt x="1896139" y="0"/>
                  </a:cubicBezTo>
                </a:path>
              </a:pathLst>
            </a:custGeom>
            <a:noFill/>
            <a:ln w="38100" cmpd="sng">
              <a:solidFill>
                <a:schemeClr val="tx2">
                  <a:lumMod val="90000"/>
                </a:schemeClr>
              </a:solidFill>
              <a:round/>
              <a:headEnd/>
              <a:tailEnd/>
            </a:ln>
            <a:extLst>
              <a:ext uri="{909E8E84-426E-40DD-AFC4-6F175D3DCCD1}">
                <a14:hiddenFill xmlns:a14="http://schemas.microsoft.com/office/drawing/2010/main">
                  <a:solidFill>
                    <a:srgbClr val="FFFFFF"/>
                  </a:solidFill>
                </a14:hiddenFill>
              </a:ext>
            </a:extLst>
          </p:spPr>
          <p:txBody>
            <a:bodyPr/>
            <a:lstStyle/>
            <a:p>
              <a:pPr>
                <a:defRPr/>
              </a:pPr>
              <a:endParaRPr lang="nl-NL"/>
            </a:p>
          </p:txBody>
        </p:sp>
        <p:sp>
          <p:nvSpPr>
            <p:cNvPr id="42" name="Freeform 12"/>
            <p:cNvSpPr>
              <a:spLocks/>
            </p:cNvSpPr>
            <p:nvPr/>
          </p:nvSpPr>
          <p:spPr bwMode="auto">
            <a:xfrm>
              <a:off x="1601788" y="5257800"/>
              <a:ext cx="912812" cy="927100"/>
            </a:xfrm>
            <a:custGeom>
              <a:avLst/>
              <a:gdLst>
                <a:gd name="T0" fmla="*/ 0 w 1896139"/>
                <a:gd name="T1" fmla="*/ 11542 h 927402"/>
                <a:gd name="T2" fmla="*/ 0 w 1896139"/>
                <a:gd name="T3" fmla="*/ 907081 h 927402"/>
                <a:gd name="T4" fmla="*/ 0 w 1896139"/>
                <a:gd name="T5" fmla="*/ 0 h 927402"/>
                <a:gd name="T6" fmla="*/ 0 w 1896139"/>
                <a:gd name="T7" fmla="*/ 0 h 9274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96139" h="927402">
                  <a:moveTo>
                    <a:pt x="0" y="11814"/>
                  </a:moveTo>
                  <a:cubicBezTo>
                    <a:pt x="323407" y="470589"/>
                    <a:pt x="646814" y="929365"/>
                    <a:pt x="962837" y="927396"/>
                  </a:cubicBezTo>
                  <a:cubicBezTo>
                    <a:pt x="1278860" y="925427"/>
                    <a:pt x="1896139" y="0"/>
                    <a:pt x="1896139" y="0"/>
                  </a:cubicBezTo>
                </a:path>
              </a:pathLst>
            </a:custGeom>
            <a:noFill/>
            <a:ln w="381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cxnSp>
          <p:nvCxnSpPr>
            <p:cNvPr id="43" name="Straight Arrow Connector 10"/>
            <p:cNvCxnSpPr>
              <a:cxnSpLocks noChangeShapeType="1"/>
            </p:cNvCxnSpPr>
            <p:nvPr/>
          </p:nvCxnSpPr>
          <p:spPr bwMode="auto">
            <a:xfrm>
              <a:off x="1783862" y="5789246"/>
              <a:ext cx="651" cy="397933"/>
            </a:xfrm>
            <a:prstGeom prst="straightConnector1">
              <a:avLst/>
            </a:prstGeom>
            <a:noFill/>
            <a:ln w="19050">
              <a:solidFill>
                <a:schemeClr val="tx1"/>
              </a:solidFill>
              <a:round/>
              <a:headEnd type="arrow" w="med" len="med"/>
              <a:tailEnd type="arrow" w="med" len="med"/>
            </a:ln>
            <a:extLst>
              <a:ext uri="{909E8E84-426E-40DD-AFC4-6F175D3DCCD1}">
                <a14:hiddenFill xmlns:a14="http://schemas.microsoft.com/office/drawing/2010/main">
                  <a:noFill/>
                </a14:hiddenFill>
              </a:ext>
            </a:extLst>
          </p:spPr>
        </p:cxnSp>
      </p:grpSp>
      <p:sp>
        <p:nvSpPr>
          <p:cNvPr id="44" name="TextBox 7"/>
          <p:cNvSpPr txBox="1">
            <a:spLocks noChangeArrowheads="1"/>
          </p:cNvSpPr>
          <p:nvPr/>
        </p:nvSpPr>
        <p:spPr bwMode="auto">
          <a:xfrm>
            <a:off x="7061200" y="1671638"/>
            <a:ext cx="608012" cy="457200"/>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r" eaLnBrk="1" hangingPunct="1"/>
            <a:r>
              <a:rPr lang="en-US" sz="2400" i="1">
                <a:solidFill>
                  <a:srgbClr val="FFFFFF"/>
                </a:solidFill>
                <a:latin typeface="Times New Roman" pitchFamily="18" charset="0"/>
                <a:ea typeface="MS PGothic" pitchFamily="34" charset="-128"/>
              </a:rPr>
              <a:t>E</a:t>
            </a:r>
            <a:r>
              <a:rPr lang="en-US" sz="2400" i="1" baseline="-25000">
                <a:solidFill>
                  <a:srgbClr val="FFFFFF"/>
                </a:solidFill>
                <a:latin typeface="Times New Roman" pitchFamily="18" charset="0"/>
                <a:ea typeface="MS PGothic" pitchFamily="34" charset="-128"/>
              </a:rPr>
              <a:t>so</a:t>
            </a:r>
            <a:r>
              <a:rPr lang="en-US" sz="2400">
                <a:solidFill>
                  <a:srgbClr val="FFFFFF"/>
                </a:solidFill>
                <a:latin typeface="Times New Roman" pitchFamily="18" charset="0"/>
                <a:ea typeface="MS PGothic" pitchFamily="34" charset="-128"/>
              </a:rPr>
              <a:t> </a:t>
            </a:r>
          </a:p>
        </p:txBody>
      </p:sp>
      <p:grpSp>
        <p:nvGrpSpPr>
          <p:cNvPr id="45" name="Group 1"/>
          <p:cNvGrpSpPr>
            <a:grpSpLocks/>
          </p:cNvGrpSpPr>
          <p:nvPr/>
        </p:nvGrpSpPr>
        <p:grpSpPr bwMode="auto">
          <a:xfrm>
            <a:off x="5284788" y="2438400"/>
            <a:ext cx="3630612" cy="1257300"/>
            <a:chOff x="1347788" y="1295400"/>
            <a:chExt cx="2663825" cy="838200"/>
          </a:xfrm>
        </p:grpSpPr>
        <p:sp>
          <p:nvSpPr>
            <p:cNvPr id="46" name="AutoShape 91"/>
            <p:cNvSpPr>
              <a:spLocks noChangeArrowheads="1"/>
            </p:cNvSpPr>
            <p:nvPr/>
          </p:nvSpPr>
          <p:spPr bwMode="auto">
            <a:xfrm rot="5400000">
              <a:off x="2506662" y="593726"/>
              <a:ext cx="346075" cy="2663825"/>
            </a:xfrm>
            <a:prstGeom prst="can">
              <a:avLst>
                <a:gd name="adj" fmla="val 44118"/>
              </a:avLst>
            </a:prstGeom>
            <a:solidFill>
              <a:schemeClr val="accent6">
                <a:lumMod val="60000"/>
                <a:lumOff val="40000"/>
                <a:alpha val="87000"/>
              </a:schemeClr>
            </a:solidFill>
            <a:ln w="9525">
              <a:noFill/>
              <a:round/>
              <a:headEnd/>
              <a:tailEnd/>
            </a:ln>
          </p:spPr>
          <p:txBody>
            <a:bodyPr rot="10800000" vert="eaVert" wrap="none" anchor="ctr"/>
            <a:lstStyle/>
            <a:p>
              <a:pPr algn="ctr">
                <a:defRPr/>
              </a:pPr>
              <a:endParaRPr lang="en-US" sz="2000" b="1">
                <a:solidFill>
                  <a:srgbClr val="FFFFFF"/>
                </a:solidFill>
                <a:latin typeface="Arial" charset="0"/>
                <a:ea typeface="ＭＳ Ｐゴシック" charset="-128"/>
                <a:cs typeface="ＭＳ Ｐゴシック" charset="-128"/>
              </a:endParaRPr>
            </a:p>
          </p:txBody>
        </p:sp>
        <p:cxnSp>
          <p:nvCxnSpPr>
            <p:cNvPr id="47" name="Straight Arrow Connector 11"/>
            <p:cNvCxnSpPr>
              <a:cxnSpLocks noChangeShapeType="1"/>
            </p:cNvCxnSpPr>
            <p:nvPr/>
          </p:nvCxnSpPr>
          <p:spPr bwMode="auto">
            <a:xfrm rot="5400000" flipH="1" flipV="1">
              <a:off x="2298839" y="1790594"/>
              <a:ext cx="683683" cy="2330"/>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8" name="Straight Arrow Connector 12"/>
            <p:cNvCxnSpPr>
              <a:cxnSpLocks noChangeShapeType="1"/>
            </p:cNvCxnSpPr>
            <p:nvPr/>
          </p:nvCxnSpPr>
          <p:spPr bwMode="auto">
            <a:xfrm>
              <a:off x="1877757" y="1905000"/>
              <a:ext cx="1828686" cy="2117"/>
            </a:xfrm>
            <a:prstGeom prst="straightConnector1">
              <a:avLst/>
            </a:prstGeom>
            <a:noFill/>
            <a:ln w="2857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9" name="Straight Arrow Connector 13"/>
            <p:cNvCxnSpPr>
              <a:cxnSpLocks noChangeShapeType="1"/>
            </p:cNvCxnSpPr>
            <p:nvPr/>
          </p:nvCxnSpPr>
          <p:spPr bwMode="auto">
            <a:xfrm rot="5400000" flipH="1" flipV="1">
              <a:off x="2639793" y="1447523"/>
              <a:ext cx="457200" cy="457754"/>
            </a:xfrm>
            <a:prstGeom prst="straightConnector1">
              <a:avLst/>
            </a:prstGeom>
            <a:noFill/>
            <a:ln w="28575" algn="ctr">
              <a:solidFill>
                <a:srgbClr val="00FF00"/>
              </a:solidFill>
              <a:round/>
              <a:headEnd/>
              <a:tailEnd type="arrow" w="med" len="med"/>
            </a:ln>
            <a:extLst>
              <a:ext uri="{909E8E84-426E-40DD-AFC4-6F175D3DCCD1}">
                <a14:hiddenFill xmlns:a14="http://schemas.microsoft.com/office/drawing/2010/main">
                  <a:noFill/>
                </a14:hiddenFill>
              </a:ext>
            </a:extLst>
          </p:spPr>
        </p:cxnSp>
        <p:sp>
          <p:nvSpPr>
            <p:cNvPr id="50" name="TextBox 27"/>
            <p:cNvSpPr txBox="1">
              <a:spLocks noChangeArrowheads="1"/>
            </p:cNvSpPr>
            <p:nvPr/>
          </p:nvSpPr>
          <p:spPr bwMode="auto">
            <a:xfrm>
              <a:off x="2301875" y="1306513"/>
              <a:ext cx="24845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ea typeface="MS PGothic" pitchFamily="34" charset="-128"/>
                </a:rPr>
                <a:t>E</a:t>
              </a:r>
            </a:p>
          </p:txBody>
        </p:sp>
        <p:sp>
          <p:nvSpPr>
            <p:cNvPr id="51" name="TextBox 28"/>
            <p:cNvSpPr txBox="1">
              <a:spLocks noChangeArrowheads="1"/>
            </p:cNvSpPr>
            <p:nvPr/>
          </p:nvSpPr>
          <p:spPr bwMode="auto">
            <a:xfrm>
              <a:off x="3063875" y="1295400"/>
              <a:ext cx="4209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FFFFFF"/>
                  </a:solidFill>
                  <a:ea typeface="MS PGothic" pitchFamily="34" charset="-128"/>
                </a:rPr>
                <a:t>B</a:t>
              </a:r>
              <a:r>
                <a:rPr lang="en-US" b="1" baseline="-25000">
                  <a:solidFill>
                    <a:srgbClr val="FFFFFF"/>
                  </a:solidFill>
                  <a:ea typeface="MS PGothic" pitchFamily="34" charset="-128"/>
                </a:rPr>
                <a:t>SO</a:t>
              </a:r>
            </a:p>
          </p:txBody>
        </p:sp>
        <p:sp>
          <p:nvSpPr>
            <p:cNvPr id="52" name="TextBox 29"/>
            <p:cNvSpPr txBox="1">
              <a:spLocks noChangeArrowheads="1"/>
            </p:cNvSpPr>
            <p:nvPr/>
          </p:nvSpPr>
          <p:spPr bwMode="auto">
            <a:xfrm>
              <a:off x="3325813" y="1839913"/>
              <a:ext cx="2389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solidFill>
                    <a:srgbClr val="FFFFFF"/>
                  </a:solidFill>
                  <a:ea typeface="MS PGothic" pitchFamily="34" charset="-128"/>
                </a:rPr>
                <a:t>k</a:t>
              </a:r>
            </a:p>
          </p:txBody>
        </p:sp>
      </p:grpSp>
    </p:spTree>
    <p:extLst>
      <p:ext uri="{BB962C8B-B14F-4D97-AF65-F5344CB8AC3E}">
        <p14:creationId xmlns:p14="http://schemas.microsoft.com/office/powerpoint/2010/main" val="686233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04800" y="274638"/>
            <a:ext cx="6047324"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a:lstStyle>
          <a:p>
            <a:r>
              <a:rPr lang="en-GB" sz="4000" b="0" dirty="0" err="1" smtClean="0"/>
              <a:t>Majorana</a:t>
            </a:r>
            <a:r>
              <a:rPr lang="en-GB" sz="4000" b="0" dirty="0" smtClean="0"/>
              <a:t> recipe</a:t>
            </a:r>
            <a:endParaRPr lang="nl-NL" sz="4000" b="0" dirty="0"/>
          </a:p>
        </p:txBody>
      </p:sp>
      <p:sp>
        <p:nvSpPr>
          <p:cNvPr id="6" name="Text Box 4"/>
          <p:cNvSpPr txBox="1">
            <a:spLocks noChangeArrowheads="1"/>
          </p:cNvSpPr>
          <p:nvPr/>
        </p:nvSpPr>
        <p:spPr bwMode="auto">
          <a:xfrm>
            <a:off x="0" y="1295400"/>
            <a:ext cx="54864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342900" indent="-342900">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nSpc>
                <a:spcPct val="200000"/>
              </a:lnSpc>
              <a:buAutoNum type="arabicPeriod"/>
              <a:defRPr/>
            </a:pPr>
            <a:r>
              <a:rPr lang="en-US" sz="2400" b="0" dirty="0" smtClean="0">
                <a:latin typeface="Tahoma"/>
                <a:ea typeface="ＭＳ Ｐゴシック" pitchFamily="34" charset="-128"/>
                <a:cs typeface="+mn-cs"/>
              </a:rPr>
              <a:t>One-dimensional quantum wire</a:t>
            </a:r>
          </a:p>
          <a:p>
            <a:pPr marL="457200" indent="-457200">
              <a:lnSpc>
                <a:spcPct val="200000"/>
              </a:lnSpc>
              <a:buAutoNum type="arabicPeriod"/>
              <a:defRPr/>
            </a:pPr>
            <a:r>
              <a:rPr lang="en-US" sz="2400" b="0" dirty="0" smtClean="0">
                <a:latin typeface="Tahoma"/>
                <a:ea typeface="ＭＳ Ｐゴシック" pitchFamily="34" charset="-128"/>
                <a:cs typeface="+mn-cs"/>
              </a:rPr>
              <a:t>Spin-orbit interaction</a:t>
            </a:r>
          </a:p>
          <a:p>
            <a:pPr marL="457200" indent="-457200">
              <a:lnSpc>
                <a:spcPct val="200000"/>
              </a:lnSpc>
              <a:buAutoNum type="arabicPeriod"/>
              <a:defRPr/>
            </a:pPr>
            <a:r>
              <a:rPr lang="en-US" sz="2400" dirty="0" smtClean="0">
                <a:solidFill>
                  <a:srgbClr val="FF0000"/>
                </a:solidFill>
                <a:latin typeface="Tahoma"/>
                <a:ea typeface="ＭＳ Ｐゴシック" pitchFamily="34" charset="-128"/>
                <a:cs typeface="+mn-cs"/>
              </a:rPr>
              <a:t>Superconductivity</a:t>
            </a:r>
          </a:p>
          <a:p>
            <a:pPr marL="457200" indent="-457200">
              <a:lnSpc>
                <a:spcPct val="200000"/>
              </a:lnSpc>
              <a:buAutoNum type="arabicPeriod"/>
              <a:defRPr/>
            </a:pPr>
            <a:r>
              <a:rPr lang="en-US" sz="2400" b="0" dirty="0" smtClean="0">
                <a:solidFill>
                  <a:srgbClr val="FFFFFF"/>
                </a:solidFill>
                <a:latin typeface="Tahoma"/>
                <a:ea typeface="ＭＳ Ｐゴシック" pitchFamily="34" charset="-128"/>
                <a:cs typeface="+mn-cs"/>
              </a:rPr>
              <a:t>Magnetic field</a:t>
            </a:r>
            <a:endParaRPr lang="en-US" sz="2400" b="0" i="1" dirty="0" smtClean="0">
              <a:solidFill>
                <a:srgbClr val="FFFFFF"/>
              </a:solidFill>
              <a:latin typeface="Tahoma"/>
              <a:ea typeface="ＭＳ Ｐゴシック" pitchFamily="34" charset="-128"/>
              <a:cs typeface="+mn-cs"/>
            </a:endParaRPr>
          </a:p>
        </p:txBody>
      </p:sp>
      <p:grpSp>
        <p:nvGrpSpPr>
          <p:cNvPr id="2" name="Group 1"/>
          <p:cNvGrpSpPr/>
          <p:nvPr/>
        </p:nvGrpSpPr>
        <p:grpSpPr>
          <a:xfrm>
            <a:off x="5029200" y="152400"/>
            <a:ext cx="3962400" cy="2982912"/>
            <a:chOff x="5029200" y="381000"/>
            <a:chExt cx="3962400" cy="2982912"/>
          </a:xfrm>
        </p:grpSpPr>
        <p:pic>
          <p:nvPicPr>
            <p:cNvPr id="20" name="Picture 3" descr="0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92112"/>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8"/>
            <p:cNvSpPr txBox="1">
              <a:spLocks noChangeArrowheads="1"/>
            </p:cNvSpPr>
            <p:nvPr/>
          </p:nvSpPr>
          <p:spPr bwMode="auto">
            <a:xfrm>
              <a:off x="5078412" y="2317750"/>
              <a:ext cx="32400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GB" sz="2000">
                  <a:solidFill>
                    <a:srgbClr val="FFFFFF"/>
                  </a:solidFill>
                  <a:latin typeface="Calibri" pitchFamily="34" charset="0"/>
                  <a:ea typeface="MS PGothic" pitchFamily="34" charset="-128"/>
                  <a:cs typeface="Arial" pitchFamily="34" charset="0"/>
                </a:rPr>
                <a:t>Contact spacing </a:t>
              </a:r>
            </a:p>
            <a:p>
              <a:pPr eaLnBrk="1" hangingPunct="1"/>
              <a:r>
                <a:rPr lang="en-GB" sz="2000">
                  <a:solidFill>
                    <a:srgbClr val="FFFFFF"/>
                  </a:solidFill>
                  <a:latin typeface="Calibri" pitchFamily="34" charset="0"/>
                  <a:ea typeface="MS PGothic" pitchFamily="34" charset="-128"/>
                  <a:cs typeface="Arial" pitchFamily="34" charset="0"/>
                </a:rPr>
                <a:t>      = 250 nm</a:t>
              </a:r>
              <a:endParaRPr lang="nl-NL" sz="2000">
                <a:solidFill>
                  <a:srgbClr val="FFFFFF"/>
                </a:solidFill>
                <a:latin typeface="Calibri" pitchFamily="34" charset="0"/>
                <a:ea typeface="MS PGothic" pitchFamily="34" charset="-128"/>
                <a:cs typeface="Arial" pitchFamily="34" charset="0"/>
              </a:endParaRPr>
            </a:p>
          </p:txBody>
        </p:sp>
        <p:sp>
          <p:nvSpPr>
            <p:cNvPr id="25" name="TextBox 9"/>
            <p:cNvSpPr txBox="1">
              <a:spLocks noChangeArrowheads="1"/>
            </p:cNvSpPr>
            <p:nvPr/>
          </p:nvSpPr>
          <p:spPr bwMode="auto">
            <a:xfrm>
              <a:off x="5078412" y="381000"/>
              <a:ext cx="21209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GB" sz="2000">
                  <a:latin typeface="Calibri" pitchFamily="34" charset="0"/>
                  <a:ea typeface="MS PGothic" pitchFamily="34" charset="-128"/>
                  <a:cs typeface="Arial" pitchFamily="34" charset="0"/>
                </a:rPr>
                <a:t>InSb wire</a:t>
              </a:r>
            </a:p>
            <a:p>
              <a:pPr eaLnBrk="1" hangingPunct="1"/>
              <a:r>
                <a:rPr lang="en-GB" sz="2000">
                  <a:latin typeface="Calibri" pitchFamily="34" charset="0"/>
                  <a:ea typeface="MS PGothic" pitchFamily="34" charset="-128"/>
                  <a:cs typeface="Arial" pitchFamily="34" charset="0"/>
                </a:rPr>
                <a:t>Ti/NbTiN contact (10/100 nm)</a:t>
              </a:r>
            </a:p>
            <a:p>
              <a:pPr eaLnBrk="1" hangingPunct="1"/>
              <a:r>
                <a:rPr lang="en-GB" sz="2000">
                  <a:latin typeface="Calibri" pitchFamily="34" charset="0"/>
                  <a:ea typeface="MS PGothic" pitchFamily="34" charset="-128"/>
                  <a:cs typeface="Arial" pitchFamily="34" charset="0"/>
                </a:rPr>
                <a:t>Global backgate</a:t>
              </a:r>
              <a:endParaRPr lang="nl-NL" sz="2000">
                <a:latin typeface="Calibri" pitchFamily="34" charset="0"/>
                <a:ea typeface="MS PGothic" pitchFamily="34" charset="-128"/>
                <a:cs typeface="Arial" pitchFamily="34" charset="0"/>
              </a:endParaRPr>
            </a:p>
          </p:txBody>
        </p:sp>
      </p:grpSp>
      <p:pic>
        <p:nvPicPr>
          <p:cNvPr id="2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3352800"/>
            <a:ext cx="4476750" cy="3352800"/>
          </a:xfrm>
          <a:prstGeom prst="rect">
            <a:avLst/>
          </a:prstGeom>
          <a:solidFill>
            <a:schemeClr val="tx1"/>
          </a:solidFill>
          <a:ln w="254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28" name="Rectangle 3"/>
          <p:cNvSpPr>
            <a:spLocks noChangeArrowheads="1"/>
          </p:cNvSpPr>
          <p:nvPr/>
        </p:nvSpPr>
        <p:spPr bwMode="auto">
          <a:xfrm>
            <a:off x="5334000" y="3794125"/>
            <a:ext cx="15890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spcBef>
                <a:spcPct val="50000"/>
              </a:spcBef>
            </a:pPr>
            <a:r>
              <a:rPr lang="en-US" sz="2000" dirty="0" err="1">
                <a:solidFill>
                  <a:srgbClr val="FFFFFF"/>
                </a:solidFill>
                <a:ea typeface="MS PGothic" pitchFamily="34" charset="-128"/>
              </a:rPr>
              <a:t>R</a:t>
            </a:r>
            <a:r>
              <a:rPr lang="en-US" sz="2000" baseline="-25000" dirty="0" err="1">
                <a:solidFill>
                  <a:srgbClr val="FFFFFF"/>
                </a:solidFill>
                <a:ea typeface="MS PGothic" pitchFamily="34" charset="-128"/>
              </a:rPr>
              <a:t>n</a:t>
            </a:r>
            <a:r>
              <a:rPr lang="en-US" sz="2000" dirty="0">
                <a:solidFill>
                  <a:srgbClr val="FFFFFF"/>
                </a:solidFill>
                <a:ea typeface="MS PGothic" pitchFamily="34" charset="-128"/>
              </a:rPr>
              <a:t> = 1.4 k</a:t>
            </a:r>
            <a:r>
              <a:rPr lang="el-GR" sz="2000" dirty="0">
                <a:solidFill>
                  <a:srgbClr val="FFFFFF"/>
                </a:solidFill>
                <a:ea typeface="MS PGothic" pitchFamily="34" charset="-128"/>
              </a:rPr>
              <a:t>Ω</a:t>
            </a:r>
            <a:endParaRPr lang="en-US" sz="2000" dirty="0">
              <a:solidFill>
                <a:srgbClr val="FFFFFF"/>
              </a:solidFill>
              <a:ea typeface="MS PGothic" pitchFamily="34" charset="-128"/>
            </a:endParaRPr>
          </a:p>
        </p:txBody>
      </p:sp>
    </p:spTree>
    <p:extLst>
      <p:ext uri="{BB962C8B-B14F-4D97-AF65-F5344CB8AC3E}">
        <p14:creationId xmlns:p14="http://schemas.microsoft.com/office/powerpoint/2010/main" val="8583412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3"/>
          <p:cNvSpPr txBox="1">
            <a:spLocks noChangeArrowheads="1"/>
          </p:cNvSpPr>
          <p:nvPr/>
        </p:nvSpPr>
        <p:spPr bwMode="auto">
          <a:xfrm>
            <a:off x="6675438" y="5276850"/>
            <a:ext cx="1063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atin typeface="Tahoma" pitchFamily="34" charset="0"/>
                <a:cs typeface="Arial" pitchFamily="34" charset="0"/>
              </a:rPr>
              <a:t>1 micron</a:t>
            </a:r>
          </a:p>
        </p:txBody>
      </p:sp>
      <p:pic>
        <p:nvPicPr>
          <p:cNvPr id="16387" name="Picture 14" descr="D:\sfrolov\Desktop\021.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1"/>
          <p:cNvSpPr txBox="1">
            <a:spLocks noChangeArrowheads="1"/>
          </p:cNvSpPr>
          <p:nvPr/>
        </p:nvSpPr>
        <p:spPr bwMode="auto">
          <a:xfrm>
            <a:off x="6659563" y="3213100"/>
            <a:ext cx="12842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3200">
                <a:latin typeface="Tahoma" pitchFamily="34" charset="0"/>
              </a:rPr>
              <a:t>NbTiN</a:t>
            </a:r>
            <a:endParaRPr lang="nl-NL" sz="3200">
              <a:latin typeface="Tahoma" pitchFamily="34" charset="0"/>
            </a:endParaRPr>
          </a:p>
        </p:txBody>
      </p:sp>
      <p:sp>
        <p:nvSpPr>
          <p:cNvPr id="16389" name="TextBox 2"/>
          <p:cNvSpPr txBox="1">
            <a:spLocks noChangeArrowheads="1"/>
          </p:cNvSpPr>
          <p:nvPr/>
        </p:nvSpPr>
        <p:spPr bwMode="auto">
          <a:xfrm>
            <a:off x="3563938" y="1052513"/>
            <a:ext cx="1143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3200">
                <a:solidFill>
                  <a:srgbClr val="000000"/>
                </a:solidFill>
                <a:latin typeface="Tahoma" pitchFamily="34" charset="0"/>
              </a:rPr>
              <a:t>Ti/Au</a:t>
            </a:r>
            <a:endParaRPr lang="nl-NL" sz="3200">
              <a:solidFill>
                <a:srgbClr val="000000"/>
              </a:solidFill>
              <a:latin typeface="Tahoma" pitchFamily="34" charset="0"/>
            </a:endParaRPr>
          </a:p>
        </p:txBody>
      </p:sp>
      <p:sp>
        <p:nvSpPr>
          <p:cNvPr id="16390" name="TextBox 3"/>
          <p:cNvSpPr txBox="1">
            <a:spLocks noChangeArrowheads="1"/>
          </p:cNvSpPr>
          <p:nvPr/>
        </p:nvSpPr>
        <p:spPr bwMode="auto">
          <a:xfrm>
            <a:off x="4356100" y="3789363"/>
            <a:ext cx="16224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800">
                <a:latin typeface="Tahoma" pitchFamily="34" charset="0"/>
              </a:rPr>
              <a:t>InSb</a:t>
            </a:r>
          </a:p>
          <a:p>
            <a:r>
              <a:rPr lang="en-US" sz="2800">
                <a:latin typeface="Tahoma" pitchFamily="34" charset="0"/>
              </a:rPr>
              <a:t>nanowire</a:t>
            </a:r>
            <a:endParaRPr lang="nl-NL" sz="2800">
              <a:latin typeface="Tahoma" pitchFamily="34" charset="0"/>
            </a:endParaRPr>
          </a:p>
        </p:txBody>
      </p:sp>
      <p:grpSp>
        <p:nvGrpSpPr>
          <p:cNvPr id="2" name="Group 1"/>
          <p:cNvGrpSpPr/>
          <p:nvPr/>
        </p:nvGrpSpPr>
        <p:grpSpPr>
          <a:xfrm>
            <a:off x="539750" y="2713038"/>
            <a:ext cx="2305050" cy="3098800"/>
            <a:chOff x="539750" y="2713038"/>
            <a:chExt cx="2305050" cy="3098800"/>
          </a:xfrm>
        </p:grpSpPr>
        <p:pic>
          <p:nvPicPr>
            <p:cNvPr id="16391" name="Picture 3" descr="033"/>
            <p:cNvPicPr>
              <a:picLocks noChangeAspect="1" noChangeArrowheads="1"/>
            </p:cNvPicPr>
            <p:nvPr/>
          </p:nvPicPr>
          <p:blipFill>
            <a:blip r:embed="rId4">
              <a:extLst>
                <a:ext uri="{28A0092B-C50C-407E-A947-70E740481C1C}">
                  <a14:useLocalDpi xmlns:a14="http://schemas.microsoft.com/office/drawing/2010/main" val="0"/>
                </a:ext>
              </a:extLst>
            </a:blip>
            <a:srcRect l="43629" t="21794" r="26643" b="24893"/>
            <a:stretch>
              <a:fillRect/>
            </a:stretch>
          </p:blipFill>
          <p:spPr bwMode="auto">
            <a:xfrm>
              <a:off x="539750" y="2713038"/>
              <a:ext cx="230505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Box 1"/>
            <p:cNvSpPr txBox="1">
              <a:spLocks noChangeArrowheads="1"/>
            </p:cNvSpPr>
            <p:nvPr/>
          </p:nvSpPr>
          <p:spPr bwMode="auto">
            <a:xfrm rot="-1105386">
              <a:off x="1522413" y="3578225"/>
              <a:ext cx="10144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a:latin typeface="Tahoma" pitchFamily="34" charset="0"/>
                </a:rPr>
                <a:t>NbTiN</a:t>
              </a:r>
              <a:endParaRPr lang="nl-NL" sz="2400">
                <a:latin typeface="Tahoma" pitchFamily="34" charset="0"/>
              </a:endParaRPr>
            </a:p>
          </p:txBody>
        </p:sp>
        <p:sp>
          <p:nvSpPr>
            <p:cNvPr id="16393" name="TextBox 1"/>
            <p:cNvSpPr txBox="1">
              <a:spLocks noChangeArrowheads="1"/>
            </p:cNvSpPr>
            <p:nvPr/>
          </p:nvSpPr>
          <p:spPr bwMode="auto">
            <a:xfrm rot="-4896150">
              <a:off x="521494" y="4834732"/>
              <a:ext cx="1016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a:latin typeface="Tahoma" pitchFamily="34" charset="0"/>
                </a:rPr>
                <a:t>NbTiN</a:t>
              </a:r>
              <a:endParaRPr lang="nl-NL" sz="2400">
                <a:latin typeface="Tahoma" pitchFamily="34" charset="0"/>
              </a:endParaRPr>
            </a:p>
          </p:txBody>
        </p:sp>
      </p:grpSp>
      <p:grpSp>
        <p:nvGrpSpPr>
          <p:cNvPr id="11" name="Group 2"/>
          <p:cNvGrpSpPr>
            <a:grpSpLocks/>
          </p:cNvGrpSpPr>
          <p:nvPr/>
        </p:nvGrpSpPr>
        <p:grpSpPr bwMode="auto">
          <a:xfrm>
            <a:off x="2611438" y="79375"/>
            <a:ext cx="1366837" cy="1006475"/>
            <a:chOff x="2611961" y="80011"/>
            <a:chExt cx="1365885" cy="1005840"/>
          </a:xfrm>
        </p:grpSpPr>
        <p:pic>
          <p:nvPicPr>
            <p:cNvPr id="12" name="Picture 7" descr="C:\Users\frolovsm\Desktop\AW123.png"/>
            <p:cNvPicPr>
              <a:picLocks noChangeAspect="1" noChangeArrowheads="1"/>
            </p:cNvPicPr>
            <p:nvPr/>
          </p:nvPicPr>
          <p:blipFill>
            <a:blip r:embed="rId5">
              <a:extLst>
                <a:ext uri="{28A0092B-C50C-407E-A947-70E740481C1C}">
                  <a14:useLocalDpi xmlns:a14="http://schemas.microsoft.com/office/drawing/2010/main" val="0"/>
                </a:ext>
              </a:extLst>
            </a:blip>
            <a:srcRect l="9634" t="5595" r="49100" b="52992"/>
            <a:stretch>
              <a:fillRect/>
            </a:stretch>
          </p:blipFill>
          <p:spPr bwMode="auto">
            <a:xfrm>
              <a:off x="2611961" y="80011"/>
              <a:ext cx="1365885"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
            <p:cNvSpPr txBox="1">
              <a:spLocks noChangeArrowheads="1"/>
            </p:cNvSpPr>
            <p:nvPr/>
          </p:nvSpPr>
          <p:spPr bwMode="auto">
            <a:xfrm>
              <a:off x="3252203" y="116632"/>
              <a:ext cx="5277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4800" dirty="0">
                  <a:solidFill>
                    <a:srgbClr val="FF0000"/>
                  </a:solidFill>
                </a:rPr>
                <a:t>?</a:t>
              </a:r>
              <a:endParaRPr lang="en-US" dirty="0">
                <a:solidFill>
                  <a:srgbClr val="FF0000"/>
                </a:solidFill>
              </a:endParaRPr>
            </a:p>
          </p:txBody>
        </p:sp>
      </p:grpSp>
      <p:grpSp>
        <p:nvGrpSpPr>
          <p:cNvPr id="14" name="Group 15"/>
          <p:cNvGrpSpPr>
            <a:grpSpLocks/>
          </p:cNvGrpSpPr>
          <p:nvPr/>
        </p:nvGrpSpPr>
        <p:grpSpPr bwMode="auto">
          <a:xfrm>
            <a:off x="4878388" y="1743075"/>
            <a:ext cx="1365250" cy="1108075"/>
            <a:chOff x="2558011" y="116632"/>
            <a:chExt cx="1365885" cy="1106845"/>
          </a:xfrm>
        </p:grpSpPr>
        <p:pic>
          <p:nvPicPr>
            <p:cNvPr id="15" name="Picture 7" descr="C:\Users\frolovsm\Desktop\AW123.png"/>
            <p:cNvPicPr>
              <a:picLocks noChangeAspect="1" noChangeArrowheads="1"/>
            </p:cNvPicPr>
            <p:nvPr/>
          </p:nvPicPr>
          <p:blipFill>
            <a:blip r:embed="rId5">
              <a:extLst>
                <a:ext uri="{28A0092B-C50C-407E-A947-70E740481C1C}">
                  <a14:useLocalDpi xmlns:a14="http://schemas.microsoft.com/office/drawing/2010/main" val="0"/>
                </a:ext>
              </a:extLst>
            </a:blip>
            <a:srcRect l="9634" t="5595" r="49100" b="52992"/>
            <a:stretch>
              <a:fillRect/>
            </a:stretch>
          </p:blipFill>
          <p:spPr bwMode="auto">
            <a:xfrm>
              <a:off x="2558011" y="217637"/>
              <a:ext cx="1365885"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7"/>
            <p:cNvSpPr txBox="1">
              <a:spLocks noChangeArrowheads="1"/>
            </p:cNvSpPr>
            <p:nvPr/>
          </p:nvSpPr>
          <p:spPr bwMode="auto">
            <a:xfrm>
              <a:off x="3252203" y="116632"/>
              <a:ext cx="5277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4800">
                  <a:solidFill>
                    <a:srgbClr val="FF0000"/>
                  </a:solidFill>
                </a:rPr>
                <a:t>?</a:t>
              </a:r>
              <a:endParaRPr lang="en-US">
                <a:solidFill>
                  <a:srgbClr val="FF0000"/>
                </a:solidFill>
              </a:endParaRPr>
            </a:p>
          </p:txBody>
        </p:sp>
      </p:grpSp>
      <p:grpSp>
        <p:nvGrpSpPr>
          <p:cNvPr id="17" name="Group 18"/>
          <p:cNvGrpSpPr>
            <a:grpSpLocks/>
          </p:cNvGrpSpPr>
          <p:nvPr/>
        </p:nvGrpSpPr>
        <p:grpSpPr bwMode="auto">
          <a:xfrm>
            <a:off x="5561013" y="3390900"/>
            <a:ext cx="1365250" cy="1004888"/>
            <a:chOff x="2611961" y="80011"/>
            <a:chExt cx="1365885" cy="1005840"/>
          </a:xfrm>
        </p:grpSpPr>
        <p:pic>
          <p:nvPicPr>
            <p:cNvPr id="18" name="Picture 7" descr="C:\Users\frolovsm\Desktop\AW123.png"/>
            <p:cNvPicPr>
              <a:picLocks noChangeAspect="1" noChangeArrowheads="1"/>
            </p:cNvPicPr>
            <p:nvPr/>
          </p:nvPicPr>
          <p:blipFill>
            <a:blip r:embed="rId5">
              <a:extLst>
                <a:ext uri="{28A0092B-C50C-407E-A947-70E740481C1C}">
                  <a14:useLocalDpi xmlns:a14="http://schemas.microsoft.com/office/drawing/2010/main" val="0"/>
                </a:ext>
              </a:extLst>
            </a:blip>
            <a:srcRect l="9634" t="5595" r="49100" b="52992"/>
            <a:stretch>
              <a:fillRect/>
            </a:stretch>
          </p:blipFill>
          <p:spPr bwMode="auto">
            <a:xfrm>
              <a:off x="2611961" y="80011"/>
              <a:ext cx="1365885"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20"/>
            <p:cNvSpPr txBox="1">
              <a:spLocks noChangeArrowheads="1"/>
            </p:cNvSpPr>
            <p:nvPr/>
          </p:nvSpPr>
          <p:spPr bwMode="auto">
            <a:xfrm>
              <a:off x="3252203" y="116632"/>
              <a:ext cx="5277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4800">
                  <a:solidFill>
                    <a:srgbClr val="FF0000"/>
                  </a:solidFill>
                </a:rPr>
                <a:t>?</a:t>
              </a:r>
              <a:endParaRPr lang="en-US">
                <a:solidFill>
                  <a:srgbClr val="FF0000"/>
                </a:solidFill>
              </a:endParaRPr>
            </a:p>
          </p:txBody>
        </p:sp>
      </p:grpSp>
      <p:grpSp>
        <p:nvGrpSpPr>
          <p:cNvPr id="20" name="Group 21"/>
          <p:cNvGrpSpPr>
            <a:grpSpLocks/>
          </p:cNvGrpSpPr>
          <p:nvPr/>
        </p:nvGrpSpPr>
        <p:grpSpPr bwMode="auto">
          <a:xfrm>
            <a:off x="7696200" y="46038"/>
            <a:ext cx="1366838" cy="1006475"/>
            <a:chOff x="2611961" y="80011"/>
            <a:chExt cx="1365885" cy="1005840"/>
          </a:xfrm>
        </p:grpSpPr>
        <p:pic>
          <p:nvPicPr>
            <p:cNvPr id="21" name="Picture 7" descr="C:\Users\frolovsm\Desktop\AW123.png"/>
            <p:cNvPicPr>
              <a:picLocks noChangeAspect="1" noChangeArrowheads="1"/>
            </p:cNvPicPr>
            <p:nvPr/>
          </p:nvPicPr>
          <p:blipFill>
            <a:blip r:embed="rId5">
              <a:extLst>
                <a:ext uri="{28A0092B-C50C-407E-A947-70E740481C1C}">
                  <a14:useLocalDpi xmlns:a14="http://schemas.microsoft.com/office/drawing/2010/main" val="0"/>
                </a:ext>
              </a:extLst>
            </a:blip>
            <a:srcRect l="9634" t="5595" r="49100" b="52992"/>
            <a:stretch>
              <a:fillRect/>
            </a:stretch>
          </p:blipFill>
          <p:spPr bwMode="auto">
            <a:xfrm>
              <a:off x="2611961" y="80011"/>
              <a:ext cx="1365885"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3"/>
            <p:cNvSpPr txBox="1">
              <a:spLocks noChangeArrowheads="1"/>
            </p:cNvSpPr>
            <p:nvPr/>
          </p:nvSpPr>
          <p:spPr bwMode="auto">
            <a:xfrm>
              <a:off x="3252203" y="116632"/>
              <a:ext cx="5277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4800">
                  <a:solidFill>
                    <a:srgbClr val="FF0000"/>
                  </a:solidFill>
                </a:rPr>
                <a:t>?</a:t>
              </a:r>
              <a:endParaRPr lang="en-US">
                <a:solidFill>
                  <a:srgbClr val="FF0000"/>
                </a:solidFill>
              </a:endParaRPr>
            </a:p>
          </p:txBody>
        </p:sp>
      </p:grpSp>
    </p:spTree>
    <p:extLst>
      <p:ext uri="{BB962C8B-B14F-4D97-AF65-F5344CB8AC3E}">
        <p14:creationId xmlns:p14="http://schemas.microsoft.com/office/powerpoint/2010/main" val="192960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data_81"/>
          <p:cNvPicPr>
            <a:picLocks noChangeAspect="1" noChangeArrowheads="1"/>
          </p:cNvPicPr>
          <p:nvPr/>
        </p:nvPicPr>
        <p:blipFill>
          <a:blip r:embed="rId2">
            <a:extLst>
              <a:ext uri="{28A0092B-C50C-407E-A947-70E740481C1C}">
                <a14:useLocalDpi xmlns:a14="http://schemas.microsoft.com/office/drawing/2010/main" val="0"/>
              </a:ext>
            </a:extLst>
          </a:blip>
          <a:srcRect l="6737" t="11111" r="13475" b="9393"/>
          <a:stretch>
            <a:fillRect/>
          </a:stretch>
        </p:blipFill>
        <p:spPr bwMode="auto">
          <a:xfrm>
            <a:off x="1476375" y="2133600"/>
            <a:ext cx="648176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3"/>
          <p:cNvSpPr txBox="1">
            <a:spLocks noChangeArrowheads="1"/>
          </p:cNvSpPr>
          <p:nvPr/>
        </p:nvSpPr>
        <p:spPr bwMode="auto">
          <a:xfrm>
            <a:off x="4429125" y="5805488"/>
            <a:ext cx="698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800" b="0" smtClean="0">
                <a:solidFill>
                  <a:srgbClr val="FFFFFF"/>
                </a:solidFill>
                <a:latin typeface="Tahoma" pitchFamily="34" charset="0"/>
                <a:ea typeface="+mn-ea"/>
                <a:cs typeface="+mn-cs"/>
              </a:rPr>
              <a:t>B (T)</a:t>
            </a:r>
          </a:p>
        </p:txBody>
      </p:sp>
      <p:sp>
        <p:nvSpPr>
          <p:cNvPr id="27" name="Rectangle 232"/>
          <p:cNvSpPr>
            <a:spLocks noChangeArrowheads="1"/>
          </p:cNvSpPr>
          <p:nvPr/>
        </p:nvSpPr>
        <p:spPr bwMode="auto">
          <a:xfrm rot="-5400000">
            <a:off x="447675" y="3756025"/>
            <a:ext cx="8350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l-NL" altLang="en-US" sz="2400" b="0" i="1" smtClean="0">
                <a:solidFill>
                  <a:srgbClr val="FFFFFF"/>
                </a:solidFill>
                <a:latin typeface="Arial" pitchFamily="34" charset="0"/>
                <a:ea typeface="ＭＳ Ｐゴシック" pitchFamily="34" charset="-128"/>
                <a:cs typeface="+mn-cs"/>
              </a:rPr>
              <a:t>I</a:t>
            </a:r>
            <a:r>
              <a:rPr lang="nl-NL" altLang="en-US" sz="2400" b="0" i="1" baseline="-25000" smtClean="0">
                <a:solidFill>
                  <a:srgbClr val="FFFFFF"/>
                </a:solidFill>
                <a:latin typeface="Arial" pitchFamily="34" charset="0"/>
                <a:ea typeface="ＭＳ Ｐゴシック" pitchFamily="34" charset="-128"/>
                <a:cs typeface="+mn-cs"/>
              </a:rPr>
              <a:t> </a:t>
            </a:r>
            <a:r>
              <a:rPr lang="nl-NL" altLang="en-US" sz="2400" b="0" smtClean="0">
                <a:solidFill>
                  <a:srgbClr val="FFFFFF"/>
                </a:solidFill>
                <a:latin typeface="Arial" pitchFamily="34" charset="0"/>
                <a:ea typeface="ＭＳ Ｐゴシック" pitchFamily="34" charset="-128"/>
                <a:cs typeface="+mn-cs"/>
              </a:rPr>
              <a:t> (pA)</a:t>
            </a:r>
          </a:p>
        </p:txBody>
      </p:sp>
      <p:sp>
        <p:nvSpPr>
          <p:cNvPr id="29" name="Rectangle 220"/>
          <p:cNvSpPr>
            <a:spLocks noChangeArrowheads="1"/>
          </p:cNvSpPr>
          <p:nvPr/>
        </p:nvSpPr>
        <p:spPr bwMode="auto">
          <a:xfrm>
            <a:off x="1187450" y="3717925"/>
            <a:ext cx="25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l-NL" altLang="en-US" sz="2400" b="0" smtClean="0">
                <a:solidFill>
                  <a:srgbClr val="FFFFFF"/>
                </a:solidFill>
                <a:latin typeface="Arial" pitchFamily="34" charset="0"/>
                <a:ea typeface="ＭＳ Ｐゴシック" pitchFamily="34" charset="-128"/>
                <a:cs typeface="+mn-cs"/>
              </a:rPr>
              <a:t> 0</a:t>
            </a:r>
          </a:p>
        </p:txBody>
      </p:sp>
      <p:sp>
        <p:nvSpPr>
          <p:cNvPr id="30" name="Rectangle 229"/>
          <p:cNvSpPr>
            <a:spLocks noChangeArrowheads="1"/>
          </p:cNvSpPr>
          <p:nvPr/>
        </p:nvSpPr>
        <p:spPr bwMode="auto">
          <a:xfrm>
            <a:off x="684213" y="2565400"/>
            <a:ext cx="7635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l-NL" altLang="en-US" sz="2400" b="0" smtClean="0">
                <a:solidFill>
                  <a:srgbClr val="FFFFFF"/>
                </a:solidFill>
                <a:latin typeface="Arial" pitchFamily="34" charset="0"/>
                <a:ea typeface="ＭＳ Ｐゴシック" pitchFamily="34" charset="-128"/>
                <a:cs typeface="+mn-cs"/>
              </a:rPr>
              <a:t> 2000</a:t>
            </a:r>
          </a:p>
        </p:txBody>
      </p:sp>
      <p:sp>
        <p:nvSpPr>
          <p:cNvPr id="31" name="Rectangle 211"/>
          <p:cNvSpPr>
            <a:spLocks noChangeArrowheads="1"/>
          </p:cNvSpPr>
          <p:nvPr/>
        </p:nvSpPr>
        <p:spPr bwMode="auto">
          <a:xfrm>
            <a:off x="612775" y="4868863"/>
            <a:ext cx="7810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l-NL" altLang="en-US" sz="2400" b="0" smtClean="0">
                <a:solidFill>
                  <a:srgbClr val="FFFFFF"/>
                </a:solidFill>
                <a:latin typeface="Arial" pitchFamily="34" charset="0"/>
                <a:ea typeface="ＭＳ Ｐゴシック" pitchFamily="34" charset="-128"/>
                <a:cs typeface="+mn-cs"/>
              </a:rPr>
              <a:t>-2000</a:t>
            </a:r>
          </a:p>
        </p:txBody>
      </p:sp>
      <p:sp>
        <p:nvSpPr>
          <p:cNvPr id="32" name="Rectangle 8"/>
          <p:cNvSpPr>
            <a:spLocks noChangeArrowheads="1"/>
          </p:cNvSpPr>
          <p:nvPr/>
        </p:nvSpPr>
        <p:spPr bwMode="auto">
          <a:xfrm>
            <a:off x="1466850" y="2482850"/>
            <a:ext cx="144463" cy="2808288"/>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b="0" smtClean="0">
              <a:solidFill>
                <a:srgbClr val="FFFFFF"/>
              </a:solidFill>
              <a:latin typeface="Arial" pitchFamily="34" charset="0"/>
              <a:ea typeface="+mn-ea"/>
              <a:cs typeface="+mn-cs"/>
            </a:endParaRPr>
          </a:p>
        </p:txBody>
      </p:sp>
      <p:sp>
        <p:nvSpPr>
          <p:cNvPr id="33" name="Text Box 9"/>
          <p:cNvSpPr txBox="1">
            <a:spLocks noChangeArrowheads="1"/>
          </p:cNvSpPr>
          <p:nvPr/>
        </p:nvSpPr>
        <p:spPr bwMode="auto">
          <a:xfrm>
            <a:off x="7216775" y="1716088"/>
            <a:ext cx="13811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800" b="0" smtClean="0">
                <a:solidFill>
                  <a:srgbClr val="FFFFFF"/>
                </a:solidFill>
                <a:latin typeface="Tahoma" pitchFamily="34" charset="0"/>
                <a:ea typeface="+mn-ea"/>
                <a:cs typeface="+mn-cs"/>
              </a:rPr>
              <a:t>dV/dI (a.u.)</a:t>
            </a:r>
          </a:p>
        </p:txBody>
      </p:sp>
      <p:sp>
        <p:nvSpPr>
          <p:cNvPr id="34" name="Text Box 10"/>
          <p:cNvSpPr txBox="1">
            <a:spLocks noChangeArrowheads="1"/>
          </p:cNvSpPr>
          <p:nvPr/>
        </p:nvSpPr>
        <p:spPr bwMode="auto">
          <a:xfrm>
            <a:off x="323850" y="333375"/>
            <a:ext cx="658225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800" dirty="0" err="1" smtClean="0">
                <a:solidFill>
                  <a:srgbClr val="FFFFFF"/>
                </a:solidFill>
                <a:latin typeface="Tahoma" pitchFamily="34" charset="0"/>
                <a:ea typeface="+mn-ea"/>
                <a:cs typeface="+mn-cs"/>
              </a:rPr>
              <a:t>Supercurrents</a:t>
            </a:r>
            <a:r>
              <a:rPr lang="en-US" sz="2800" dirty="0" smtClean="0">
                <a:solidFill>
                  <a:srgbClr val="FFFFFF"/>
                </a:solidFill>
                <a:latin typeface="Tahoma" pitchFamily="34" charset="0"/>
                <a:ea typeface="+mn-ea"/>
                <a:cs typeface="+mn-cs"/>
              </a:rPr>
              <a:t> surviving to 2 Tesla. </a:t>
            </a:r>
          </a:p>
          <a:p>
            <a:r>
              <a:rPr lang="en-US" sz="2800" dirty="0" smtClean="0">
                <a:solidFill>
                  <a:srgbClr val="FFFFFF"/>
                </a:solidFill>
                <a:latin typeface="Tahoma" pitchFamily="34" charset="0"/>
                <a:ea typeface="+mn-ea"/>
                <a:cs typeface="+mn-cs"/>
              </a:rPr>
              <a:t>Contact spacing = 900 nm</a:t>
            </a:r>
          </a:p>
        </p:txBody>
      </p:sp>
      <p:sp>
        <p:nvSpPr>
          <p:cNvPr id="35" name="Text Box 11"/>
          <p:cNvSpPr txBox="1">
            <a:spLocks noChangeArrowheads="1"/>
          </p:cNvSpPr>
          <p:nvPr/>
        </p:nvSpPr>
        <p:spPr bwMode="auto">
          <a:xfrm>
            <a:off x="1752600" y="1657290"/>
            <a:ext cx="53463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b="0" dirty="0" smtClean="0">
                <a:solidFill>
                  <a:srgbClr val="FFFFFF"/>
                </a:solidFill>
                <a:latin typeface="Tahoma" pitchFamily="34" charset="0"/>
                <a:ea typeface="+mn-ea"/>
                <a:cs typeface="+mn-cs"/>
              </a:rPr>
              <a:t>(Dark regions near zero bias  = </a:t>
            </a:r>
            <a:r>
              <a:rPr lang="en-US" b="0" dirty="0" err="1" smtClean="0">
                <a:solidFill>
                  <a:srgbClr val="FFFFFF"/>
                </a:solidFill>
                <a:latin typeface="Tahoma" pitchFamily="34" charset="0"/>
                <a:ea typeface="+mn-ea"/>
                <a:cs typeface="+mn-cs"/>
              </a:rPr>
              <a:t>supercurrent</a:t>
            </a:r>
            <a:r>
              <a:rPr lang="en-US" b="0" dirty="0" smtClean="0">
                <a:solidFill>
                  <a:srgbClr val="FFFFFF"/>
                </a:solidFill>
                <a:latin typeface="Tahoma" pitchFamily="34" charset="0"/>
                <a:ea typeface="+mn-ea"/>
                <a:cs typeface="+mn-cs"/>
              </a:rPr>
              <a:t>)</a:t>
            </a:r>
          </a:p>
        </p:txBody>
      </p:sp>
      <p:sp>
        <p:nvSpPr>
          <p:cNvPr id="36" name="Rectangle 229"/>
          <p:cNvSpPr>
            <a:spLocks noChangeArrowheads="1"/>
          </p:cNvSpPr>
          <p:nvPr/>
        </p:nvSpPr>
        <p:spPr bwMode="auto">
          <a:xfrm>
            <a:off x="7524750" y="5734050"/>
            <a:ext cx="514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l-NL" altLang="en-US" sz="2400" b="0" smtClean="0">
                <a:solidFill>
                  <a:srgbClr val="FFFFFF"/>
                </a:solidFill>
                <a:latin typeface="Arial" pitchFamily="34" charset="0"/>
                <a:ea typeface="ＭＳ Ｐゴシック" pitchFamily="34" charset="-128"/>
                <a:cs typeface="+mn-cs"/>
              </a:rPr>
              <a:t> 2.0</a:t>
            </a:r>
          </a:p>
        </p:txBody>
      </p:sp>
      <p:sp>
        <p:nvSpPr>
          <p:cNvPr id="37" name="Rectangle 229"/>
          <p:cNvSpPr>
            <a:spLocks noChangeArrowheads="1"/>
          </p:cNvSpPr>
          <p:nvPr/>
        </p:nvSpPr>
        <p:spPr bwMode="auto">
          <a:xfrm>
            <a:off x="1220788" y="5734050"/>
            <a:ext cx="614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l-NL" altLang="en-US" sz="2400" b="0" smtClean="0">
                <a:solidFill>
                  <a:srgbClr val="FFFFFF"/>
                </a:solidFill>
                <a:latin typeface="Arial" pitchFamily="34" charset="0"/>
                <a:ea typeface="ＭＳ Ｐゴシック" pitchFamily="34" charset="-128"/>
                <a:cs typeface="+mn-cs"/>
              </a:rPr>
              <a:t> -2.0</a:t>
            </a:r>
          </a:p>
        </p:txBody>
      </p:sp>
    </p:spTree>
    <p:extLst>
      <p:ext uri="{BB962C8B-B14F-4D97-AF65-F5344CB8AC3E}">
        <p14:creationId xmlns:p14="http://schemas.microsoft.com/office/powerpoint/2010/main" val="31307248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p:cNvPicPr>
            <a:picLocks noChangeAspect="1" noChangeArrowheads="1"/>
          </p:cNvPicPr>
          <p:nvPr/>
        </p:nvPicPr>
        <p:blipFill>
          <a:blip r:embed="rId2">
            <a:extLst>
              <a:ext uri="{28A0092B-C50C-407E-A947-70E740481C1C}">
                <a14:useLocalDpi xmlns:a14="http://schemas.microsoft.com/office/drawing/2010/main" val="0"/>
              </a:ext>
            </a:extLst>
          </a:blip>
          <a:srcRect l="16251" t="18896" r="12592" b="9271"/>
          <a:stretch>
            <a:fillRect/>
          </a:stretch>
        </p:blipFill>
        <p:spPr bwMode="auto">
          <a:xfrm>
            <a:off x="217488" y="1125538"/>
            <a:ext cx="8675687" cy="547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1"/>
          <p:cNvSpPr>
            <a:spLocks noChangeArrowheads="1"/>
          </p:cNvSpPr>
          <p:nvPr/>
        </p:nvSpPr>
        <p:spPr bwMode="auto">
          <a:xfrm>
            <a:off x="439738" y="44450"/>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en-US" sz="3200" b="0" dirty="0">
                <a:solidFill>
                  <a:srgbClr val="F0F2A8"/>
                </a:solidFill>
                <a:effectLst>
                  <a:outerShdw blurRad="38100" dist="38100" dir="2700000" algn="tl">
                    <a:srgbClr val="000000"/>
                  </a:outerShdw>
                </a:effectLst>
                <a:latin typeface="Tahoma" pitchFamily="34" charset="0"/>
                <a:ea typeface="MS PGothic" pitchFamily="34" charset="-128"/>
                <a:cs typeface="+mn-cs"/>
              </a:rPr>
              <a:t>Play with gates – make ZBP due to Josephson appear at finite field!</a:t>
            </a:r>
          </a:p>
        </p:txBody>
      </p:sp>
    </p:spTree>
    <p:extLst>
      <p:ext uri="{BB962C8B-B14F-4D97-AF65-F5344CB8AC3E}">
        <p14:creationId xmlns:p14="http://schemas.microsoft.com/office/powerpoint/2010/main" val="36159985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2"/>
          <p:cNvGrpSpPr>
            <a:grpSpLocks/>
          </p:cNvGrpSpPr>
          <p:nvPr/>
        </p:nvGrpSpPr>
        <p:grpSpPr bwMode="auto">
          <a:xfrm>
            <a:off x="457200" y="3433763"/>
            <a:ext cx="4800600" cy="3043237"/>
            <a:chOff x="457200" y="3433175"/>
            <a:chExt cx="4800600" cy="3043825"/>
          </a:xfrm>
        </p:grpSpPr>
        <p:pic>
          <p:nvPicPr>
            <p:cNvPr id="15" name="Picture 15" descr="Final device schem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433175"/>
              <a:ext cx="4800600" cy="304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3"/>
            <p:cNvSpPr txBox="1">
              <a:spLocks noChangeArrowheads="1"/>
            </p:cNvSpPr>
            <p:nvPr/>
          </p:nvSpPr>
          <p:spPr bwMode="auto">
            <a:xfrm>
              <a:off x="2644974" y="3821587"/>
              <a:ext cx="2872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l-NL" sz="1600" smtClean="0">
                  <a:solidFill>
                    <a:srgbClr val="FFFFFF"/>
                  </a:solidFill>
                  <a:latin typeface="Times New Roman" pitchFamily="18" charset="0"/>
                  <a:ea typeface="ＭＳ Ｐゴシック" pitchFamily="34" charset="-128"/>
                  <a:cs typeface="Times New Roman" pitchFamily="18" charset="0"/>
                </a:rPr>
                <a:t>1</a:t>
              </a:r>
            </a:p>
          </p:txBody>
        </p:sp>
        <p:sp>
          <p:nvSpPr>
            <p:cNvPr id="17" name="TextBox 16"/>
            <p:cNvSpPr txBox="1">
              <a:spLocks noChangeArrowheads="1"/>
            </p:cNvSpPr>
            <p:nvPr/>
          </p:nvSpPr>
          <p:spPr bwMode="auto">
            <a:xfrm>
              <a:off x="3365064" y="3831742"/>
              <a:ext cx="2872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l-NL" sz="1600" smtClean="0">
                  <a:solidFill>
                    <a:srgbClr val="FFFFFF"/>
                  </a:solidFill>
                  <a:latin typeface="Times New Roman" pitchFamily="18" charset="0"/>
                  <a:ea typeface="ＭＳ Ｐゴシック" pitchFamily="34" charset="-128"/>
                  <a:cs typeface="Times New Roman" pitchFamily="18" charset="0"/>
                </a:rPr>
                <a:t>2</a:t>
              </a:r>
            </a:p>
          </p:txBody>
        </p:sp>
        <p:sp>
          <p:nvSpPr>
            <p:cNvPr id="18" name="TextBox 17"/>
            <p:cNvSpPr txBox="1">
              <a:spLocks noChangeArrowheads="1"/>
            </p:cNvSpPr>
            <p:nvPr/>
          </p:nvSpPr>
          <p:spPr bwMode="auto">
            <a:xfrm>
              <a:off x="3965139" y="3831742"/>
              <a:ext cx="2872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l-NL" sz="1600" smtClean="0">
                  <a:solidFill>
                    <a:srgbClr val="FFFFFF"/>
                  </a:solidFill>
                  <a:latin typeface="Times New Roman" pitchFamily="18" charset="0"/>
                  <a:ea typeface="ＭＳ Ｐゴシック" pitchFamily="34" charset="-128"/>
                  <a:cs typeface="Times New Roman" pitchFamily="18" charset="0"/>
                </a:rPr>
                <a:t>3</a:t>
              </a:r>
            </a:p>
          </p:txBody>
        </p:sp>
        <p:sp>
          <p:nvSpPr>
            <p:cNvPr id="19" name="TextBox 19"/>
            <p:cNvSpPr txBox="1">
              <a:spLocks noChangeArrowheads="1"/>
            </p:cNvSpPr>
            <p:nvPr/>
          </p:nvSpPr>
          <p:spPr bwMode="auto">
            <a:xfrm>
              <a:off x="4635223" y="3821587"/>
              <a:ext cx="2872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l-NL" sz="1600" smtClean="0">
                  <a:solidFill>
                    <a:srgbClr val="FFFFFF"/>
                  </a:solidFill>
                  <a:latin typeface="Times New Roman" pitchFamily="18" charset="0"/>
                  <a:ea typeface="ＭＳ Ｐゴシック" pitchFamily="34" charset="-128"/>
                  <a:cs typeface="Times New Roman" pitchFamily="18" charset="0"/>
                </a:rPr>
                <a:t>4</a:t>
              </a:r>
            </a:p>
          </p:txBody>
        </p:sp>
        <p:cxnSp>
          <p:nvCxnSpPr>
            <p:cNvPr id="20" name="Straight Connector 19"/>
            <p:cNvCxnSpPr>
              <a:cxnSpLocks noChangeShapeType="1"/>
            </p:cNvCxnSpPr>
            <p:nvPr/>
          </p:nvCxnSpPr>
          <p:spPr bwMode="auto">
            <a:xfrm>
              <a:off x="2106613" y="5230572"/>
              <a:ext cx="390525" cy="0"/>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p:cNvCxnSpPr>
            <p:nvPr/>
          </p:nvCxnSpPr>
          <p:spPr bwMode="auto">
            <a:xfrm>
              <a:off x="2112963" y="5794243"/>
              <a:ext cx="388937" cy="0"/>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22" name="Group 6"/>
          <p:cNvGrpSpPr>
            <a:grpSpLocks/>
          </p:cNvGrpSpPr>
          <p:nvPr/>
        </p:nvGrpSpPr>
        <p:grpSpPr bwMode="auto">
          <a:xfrm>
            <a:off x="620713" y="304800"/>
            <a:ext cx="4556125" cy="2846388"/>
            <a:chOff x="2643187" y="1066800"/>
            <a:chExt cx="3071813" cy="2081213"/>
          </a:xfrm>
        </p:grpSpPr>
        <p:grpSp>
          <p:nvGrpSpPr>
            <p:cNvPr id="23" name="Group 7"/>
            <p:cNvGrpSpPr>
              <a:grpSpLocks/>
            </p:cNvGrpSpPr>
            <p:nvPr/>
          </p:nvGrpSpPr>
          <p:grpSpPr bwMode="auto">
            <a:xfrm>
              <a:off x="2643187" y="1090613"/>
              <a:ext cx="3067050" cy="2057400"/>
              <a:chOff x="700088" y="1905000"/>
              <a:chExt cx="3600450" cy="2232025"/>
            </a:xfrm>
          </p:grpSpPr>
          <p:grpSp>
            <p:nvGrpSpPr>
              <p:cNvPr id="39" name="Group 8"/>
              <p:cNvGrpSpPr>
                <a:grpSpLocks/>
              </p:cNvGrpSpPr>
              <p:nvPr/>
            </p:nvGrpSpPr>
            <p:grpSpPr bwMode="auto">
              <a:xfrm>
                <a:off x="700088" y="1905000"/>
                <a:ext cx="3600450" cy="2232025"/>
                <a:chOff x="467544" y="1412776"/>
                <a:chExt cx="8227888" cy="4464496"/>
              </a:xfrm>
            </p:grpSpPr>
            <p:pic>
              <p:nvPicPr>
                <p:cNvPr id="44" name="Picture 3"/>
                <p:cNvPicPr>
                  <a:picLocks noChangeAspect="1"/>
                </p:cNvPicPr>
                <p:nvPr/>
              </p:nvPicPr>
              <p:blipFill>
                <a:blip r:embed="rId3">
                  <a:extLst>
                    <a:ext uri="{28A0092B-C50C-407E-A947-70E740481C1C}">
                      <a14:useLocalDpi xmlns:a14="http://schemas.microsoft.com/office/drawing/2010/main" val="0"/>
                    </a:ext>
                  </a:extLst>
                </a:blip>
                <a:srcRect l="11026" t="22169" r="8417" b="19548"/>
                <a:stretch>
                  <a:fillRect/>
                </a:stretch>
              </p:blipFill>
              <p:spPr bwMode="auto">
                <a:xfrm>
                  <a:off x="467544" y="1412776"/>
                  <a:ext cx="8227888"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5" name="Straight Connector 5"/>
                <p:cNvCxnSpPr>
                  <a:cxnSpLocks noChangeShapeType="1"/>
                </p:cNvCxnSpPr>
                <p:nvPr/>
              </p:nvCxnSpPr>
              <p:spPr bwMode="auto">
                <a:xfrm>
                  <a:off x="638796" y="5539411"/>
                  <a:ext cx="1234800" cy="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cxnSp>
            <p:sp>
              <p:nvSpPr>
                <p:cNvPr id="46" name="Rectangle 45"/>
                <p:cNvSpPr/>
                <p:nvPr/>
              </p:nvSpPr>
              <p:spPr>
                <a:xfrm>
                  <a:off x="467544" y="4942805"/>
                  <a:ext cx="2239624" cy="644807"/>
                </a:xfrm>
                <a:prstGeom prst="rect">
                  <a:avLst/>
                </a:prstGeom>
              </p:spPr>
              <p:txBody>
                <a:bodyPr>
                  <a:spAutoFit/>
                </a:bodyPr>
                <a:lstStyle/>
                <a:p>
                  <a:pPr>
                    <a:lnSpc>
                      <a:spcPct val="80000"/>
                    </a:lnSpc>
                    <a:spcBef>
                      <a:spcPct val="20000"/>
                    </a:spcBef>
                    <a:buClr>
                      <a:srgbClr val="A25A54"/>
                    </a:buClr>
                    <a:buSzPct val="80000"/>
                  </a:pPr>
                  <a:r>
                    <a:rPr lang="en-US" smtClean="0">
                      <a:solidFill>
                        <a:srgbClr val="FFFFFF"/>
                      </a:solidFill>
                      <a:effectLst>
                        <a:outerShdw blurRad="38100" dist="38100" dir="2700000" algn="tl">
                          <a:srgbClr val="000000"/>
                        </a:outerShdw>
                      </a:effectLst>
                      <a:latin typeface="Arial" pitchFamily="34" charset="0"/>
                      <a:ea typeface="ＭＳ Ｐゴシック" pitchFamily="34" charset="-128"/>
                      <a:cs typeface="+mn-cs"/>
                    </a:rPr>
                    <a:t>1 </a:t>
                  </a:r>
                  <a:r>
                    <a:rPr lang="el-GR" smtClean="0">
                      <a:solidFill>
                        <a:srgbClr val="FFFFFF"/>
                      </a:solidFill>
                      <a:effectLst>
                        <a:outerShdw blurRad="38100" dist="38100" dir="2700000" algn="tl">
                          <a:srgbClr val="000000"/>
                        </a:outerShdw>
                      </a:effectLst>
                      <a:latin typeface="Arial" pitchFamily="34" charset="0"/>
                      <a:ea typeface="ＭＳ Ｐゴシック" pitchFamily="34" charset="-128"/>
                      <a:cs typeface="+mn-cs"/>
                    </a:rPr>
                    <a:t>μ</a:t>
                  </a:r>
                  <a:r>
                    <a:rPr lang="en-GB" smtClean="0">
                      <a:solidFill>
                        <a:srgbClr val="FFFFFF"/>
                      </a:solidFill>
                      <a:effectLst>
                        <a:outerShdw blurRad="38100" dist="38100" dir="2700000" algn="tl">
                          <a:srgbClr val="000000"/>
                        </a:outerShdw>
                      </a:effectLst>
                      <a:latin typeface="Arial" pitchFamily="34" charset="0"/>
                      <a:ea typeface="ＭＳ Ｐゴシック" pitchFamily="34" charset="-128"/>
                      <a:cs typeface="+mn-cs"/>
                    </a:rPr>
                    <a:t>m</a:t>
                  </a:r>
                  <a:r>
                    <a:rPr lang="en-US" smtClean="0">
                      <a:solidFill>
                        <a:srgbClr val="FFFFFF"/>
                      </a:solidFill>
                      <a:effectLst>
                        <a:outerShdw blurRad="38100" dist="38100" dir="2700000" algn="tl">
                          <a:srgbClr val="000000"/>
                        </a:outerShdw>
                      </a:effectLst>
                      <a:latin typeface="Arial" pitchFamily="34" charset="0"/>
                      <a:ea typeface="ＭＳ Ｐゴシック" pitchFamily="34" charset="-128"/>
                      <a:cs typeface="+mn-cs"/>
                    </a:rPr>
                    <a:t> </a:t>
                  </a:r>
                </a:p>
              </p:txBody>
            </p:sp>
          </p:grpSp>
          <p:sp>
            <p:nvSpPr>
              <p:cNvPr id="40" name="Rectangle 39"/>
              <p:cNvSpPr/>
              <p:nvPr/>
            </p:nvSpPr>
            <p:spPr>
              <a:xfrm>
                <a:off x="2302773" y="2192614"/>
                <a:ext cx="450988" cy="398740"/>
              </a:xfrm>
              <a:prstGeom prst="rect">
                <a:avLst/>
              </a:prstGeom>
            </p:spPr>
            <p:txBody>
              <a:bodyPr>
                <a:spAutoFit/>
              </a:bodyPr>
              <a:lstStyle/>
              <a:p>
                <a:pPr>
                  <a:lnSpc>
                    <a:spcPct val="80000"/>
                  </a:lnSpc>
                  <a:spcBef>
                    <a:spcPct val="20000"/>
                  </a:spcBef>
                  <a:buClr>
                    <a:srgbClr val="A25A54"/>
                  </a:buClr>
                  <a:buSzPct val="80000"/>
                  <a:defRPr/>
                </a:pPr>
                <a:r>
                  <a:rPr lang="en-GB" sz="3200" kern="0" dirty="0">
                    <a:ln w="6350">
                      <a:solidFill>
                        <a:srgbClr val="686B5D"/>
                      </a:solidFill>
                    </a:ln>
                    <a:solidFill>
                      <a:srgbClr val="800080"/>
                    </a:solidFill>
                    <a:effectLst>
                      <a:outerShdw blurRad="38100" dist="38100" dir="2700000" algn="tl">
                        <a:srgbClr val="000000"/>
                      </a:outerShdw>
                    </a:effectLst>
                    <a:latin typeface="Tahoma"/>
                    <a:ea typeface="+mn-ea"/>
                    <a:cs typeface="+mn-cs"/>
                  </a:rPr>
                  <a:t>S</a:t>
                </a:r>
                <a:endParaRPr lang="en-US" sz="3200" kern="0" dirty="0">
                  <a:ln w="6350">
                    <a:solidFill>
                      <a:srgbClr val="686B5D"/>
                    </a:solidFill>
                  </a:ln>
                  <a:solidFill>
                    <a:srgbClr val="800080"/>
                  </a:solidFill>
                  <a:effectLst>
                    <a:outerShdw blurRad="38100" dist="38100" dir="2700000" algn="tl">
                      <a:srgbClr val="000000"/>
                    </a:outerShdw>
                  </a:effectLst>
                  <a:latin typeface="Tahoma"/>
                  <a:ea typeface="+mn-ea"/>
                  <a:cs typeface="+mn-cs"/>
                </a:endParaRPr>
              </a:p>
            </p:txBody>
          </p:sp>
          <p:sp>
            <p:nvSpPr>
              <p:cNvPr id="41" name="Rectangle 40"/>
              <p:cNvSpPr/>
              <p:nvPr/>
            </p:nvSpPr>
            <p:spPr>
              <a:xfrm>
                <a:off x="2140641" y="3632408"/>
                <a:ext cx="450988" cy="398740"/>
              </a:xfrm>
              <a:prstGeom prst="rect">
                <a:avLst/>
              </a:prstGeom>
            </p:spPr>
            <p:txBody>
              <a:bodyPr>
                <a:spAutoFit/>
              </a:bodyPr>
              <a:lstStyle/>
              <a:p>
                <a:pPr>
                  <a:lnSpc>
                    <a:spcPct val="80000"/>
                  </a:lnSpc>
                  <a:spcBef>
                    <a:spcPct val="20000"/>
                  </a:spcBef>
                  <a:buClr>
                    <a:srgbClr val="A25A54"/>
                  </a:buClr>
                  <a:buSzPct val="80000"/>
                  <a:defRPr/>
                </a:pPr>
                <a:r>
                  <a:rPr lang="en-GB" sz="3200" kern="0" dirty="0">
                    <a:ln w="6350">
                      <a:solidFill>
                        <a:srgbClr val="686B5D"/>
                      </a:solidFill>
                    </a:ln>
                    <a:solidFill>
                      <a:srgbClr val="FF0000"/>
                    </a:solidFill>
                    <a:effectLst>
                      <a:outerShdw blurRad="38100" dist="38100" dir="2700000" algn="tl">
                        <a:srgbClr val="000000"/>
                      </a:outerShdw>
                    </a:effectLst>
                    <a:latin typeface="Tahoma"/>
                    <a:ea typeface="+mn-ea"/>
                    <a:cs typeface="+mn-cs"/>
                  </a:rPr>
                  <a:t>N</a:t>
                </a:r>
                <a:endParaRPr lang="en-US" sz="3200" kern="0" dirty="0">
                  <a:ln w="6350">
                    <a:solidFill>
                      <a:srgbClr val="686B5D"/>
                    </a:solidFill>
                  </a:ln>
                  <a:solidFill>
                    <a:srgbClr val="FF0000"/>
                  </a:solidFill>
                  <a:effectLst>
                    <a:outerShdw blurRad="38100" dist="38100" dir="2700000" algn="tl">
                      <a:srgbClr val="000000"/>
                    </a:outerShdw>
                  </a:effectLst>
                  <a:latin typeface="Tahoma"/>
                  <a:ea typeface="+mn-ea"/>
                  <a:cs typeface="+mn-cs"/>
                </a:endParaRPr>
              </a:p>
            </p:txBody>
          </p:sp>
          <p:cxnSp>
            <p:nvCxnSpPr>
              <p:cNvPr id="42" name="Straight Arrow Connector 11"/>
              <p:cNvCxnSpPr>
                <a:cxnSpLocks noChangeShapeType="1"/>
              </p:cNvCxnSpPr>
              <p:nvPr/>
            </p:nvCxnSpPr>
            <p:spPr bwMode="auto">
              <a:xfrm flipV="1">
                <a:off x="2689225" y="3454400"/>
                <a:ext cx="0" cy="504825"/>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43" name="Rectangle 42"/>
              <p:cNvSpPr/>
              <p:nvPr/>
            </p:nvSpPr>
            <p:spPr>
              <a:xfrm>
                <a:off x="2646345" y="3654727"/>
                <a:ext cx="359348" cy="387853"/>
              </a:xfrm>
              <a:prstGeom prst="rect">
                <a:avLst/>
              </a:prstGeom>
            </p:spPr>
            <p:txBody>
              <a:bodyPr>
                <a:spAutoFit/>
              </a:bodyPr>
              <a:lstStyle/>
              <a:p>
                <a:pPr>
                  <a:lnSpc>
                    <a:spcPct val="80000"/>
                  </a:lnSpc>
                  <a:spcBef>
                    <a:spcPct val="20000"/>
                  </a:spcBef>
                  <a:buClr>
                    <a:srgbClr val="A25A54"/>
                  </a:buClr>
                  <a:buSzPct val="80000"/>
                  <a:defRPr/>
                </a:pPr>
                <a:r>
                  <a:rPr lang="en-GB" sz="2400" kern="0" dirty="0">
                    <a:solidFill>
                      <a:srgbClr val="FFFFFF"/>
                    </a:solidFill>
                    <a:effectLst>
                      <a:outerShdw blurRad="38100" dist="38100" dir="2700000" algn="tl">
                        <a:srgbClr val="000000"/>
                      </a:outerShdw>
                    </a:effectLst>
                    <a:latin typeface="Tahoma"/>
                    <a:ea typeface="+mn-ea"/>
                    <a:cs typeface="+mn-cs"/>
                  </a:rPr>
                  <a:t>B</a:t>
                </a:r>
                <a:endParaRPr lang="en-US" sz="2400" kern="0" dirty="0">
                  <a:solidFill>
                    <a:srgbClr val="FFFFFF"/>
                  </a:solidFill>
                  <a:effectLst>
                    <a:outerShdw blurRad="38100" dist="38100" dir="2700000" algn="tl">
                      <a:srgbClr val="000000"/>
                    </a:outerShdw>
                  </a:effectLst>
                  <a:latin typeface="Tahoma"/>
                  <a:ea typeface="+mn-ea"/>
                  <a:cs typeface="+mn-cs"/>
                </a:endParaRPr>
              </a:p>
            </p:txBody>
          </p:sp>
        </p:grpSp>
        <p:cxnSp>
          <p:nvCxnSpPr>
            <p:cNvPr id="26" name="Straight Connector 25"/>
            <p:cNvCxnSpPr>
              <a:cxnSpLocks noChangeShapeType="1"/>
            </p:cNvCxnSpPr>
            <p:nvPr/>
          </p:nvCxnSpPr>
          <p:spPr bwMode="auto">
            <a:xfrm>
              <a:off x="2709547" y="3015688"/>
              <a:ext cx="457025" cy="0"/>
            </a:xfrm>
            <a:prstGeom prst="line">
              <a:avLst/>
            </a:prstGeom>
            <a:noFill/>
            <a:ln w="28575">
              <a:solidFill>
                <a:schemeClr val="bg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8" name="Rectangle 27"/>
            <p:cNvSpPr>
              <a:spLocks noChangeArrowheads="1"/>
            </p:cNvSpPr>
            <p:nvPr/>
          </p:nvSpPr>
          <p:spPr bwMode="auto">
            <a:xfrm>
              <a:off x="2643187" y="1100462"/>
              <a:ext cx="3071813" cy="2030140"/>
            </a:xfrm>
            <a:prstGeom prst="rect">
              <a:avLst/>
            </a:prstGeom>
            <a:noFill/>
            <a:ln w="28575">
              <a:solidFill>
                <a:schemeClr val="tx1"/>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Arial"/>
                <a:ea typeface="+mn-ea"/>
                <a:cs typeface="+mn-cs"/>
              </a:endParaRPr>
            </a:p>
          </p:txBody>
        </p:sp>
        <p:sp>
          <p:nvSpPr>
            <p:cNvPr id="38" name="TextBox 24"/>
            <p:cNvSpPr txBox="1">
              <a:spLocks noChangeArrowheads="1"/>
            </p:cNvSpPr>
            <p:nvPr/>
          </p:nvSpPr>
          <p:spPr bwMode="auto">
            <a:xfrm>
              <a:off x="2724150" y="1066800"/>
              <a:ext cx="1846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nl-NL" sz="1400" smtClean="0">
                <a:solidFill>
                  <a:srgbClr val="686B5D"/>
                </a:solidFill>
                <a:ea typeface="ＭＳ Ｐゴシック" pitchFamily="34" charset="-128"/>
                <a:cs typeface="+mn-cs"/>
              </a:endParaRPr>
            </a:p>
          </p:txBody>
        </p:sp>
      </p:grpSp>
      <p:sp>
        <p:nvSpPr>
          <p:cNvPr id="47" name="TextBox 12"/>
          <p:cNvSpPr txBox="1">
            <a:spLocks noChangeArrowheads="1"/>
          </p:cNvSpPr>
          <p:nvPr/>
        </p:nvSpPr>
        <p:spPr bwMode="auto">
          <a:xfrm>
            <a:off x="2981325" y="1368425"/>
            <a:ext cx="298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smtClean="0">
                <a:solidFill>
                  <a:srgbClr val="FFFFFF"/>
                </a:solidFill>
                <a:ea typeface="ＭＳ Ｐゴシック" pitchFamily="34" charset="-128"/>
                <a:cs typeface="+mn-cs"/>
              </a:rPr>
              <a:t>1</a:t>
            </a:r>
          </a:p>
        </p:txBody>
      </p:sp>
      <p:sp>
        <p:nvSpPr>
          <p:cNvPr id="48" name="TextBox 62"/>
          <p:cNvSpPr txBox="1">
            <a:spLocks noChangeArrowheads="1"/>
          </p:cNvSpPr>
          <p:nvPr/>
        </p:nvSpPr>
        <p:spPr bwMode="auto">
          <a:xfrm>
            <a:off x="3024188" y="1066800"/>
            <a:ext cx="298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smtClean="0">
                <a:solidFill>
                  <a:srgbClr val="FFFFFF"/>
                </a:solidFill>
                <a:ea typeface="ＭＳ Ｐゴシック" pitchFamily="34" charset="-128"/>
                <a:cs typeface="+mn-cs"/>
              </a:rPr>
              <a:t>2</a:t>
            </a:r>
          </a:p>
        </p:txBody>
      </p:sp>
      <p:sp>
        <p:nvSpPr>
          <p:cNvPr id="49" name="TextBox 63"/>
          <p:cNvSpPr txBox="1">
            <a:spLocks noChangeArrowheads="1"/>
          </p:cNvSpPr>
          <p:nvPr/>
        </p:nvSpPr>
        <p:spPr bwMode="auto">
          <a:xfrm>
            <a:off x="3071813" y="788988"/>
            <a:ext cx="298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smtClean="0">
                <a:solidFill>
                  <a:srgbClr val="FFFFFF"/>
                </a:solidFill>
                <a:ea typeface="ＭＳ Ｐゴシック" pitchFamily="34" charset="-128"/>
                <a:cs typeface="+mn-cs"/>
              </a:rPr>
              <a:t>3</a:t>
            </a:r>
          </a:p>
        </p:txBody>
      </p:sp>
      <p:sp>
        <p:nvSpPr>
          <p:cNvPr id="50" name="TextBox 64"/>
          <p:cNvSpPr txBox="1">
            <a:spLocks noChangeArrowheads="1"/>
          </p:cNvSpPr>
          <p:nvPr/>
        </p:nvSpPr>
        <p:spPr bwMode="auto">
          <a:xfrm>
            <a:off x="3108325" y="481013"/>
            <a:ext cx="3000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smtClean="0">
                <a:solidFill>
                  <a:srgbClr val="FFFFFF"/>
                </a:solidFill>
                <a:ea typeface="ＭＳ Ｐゴシック" pitchFamily="34" charset="-128"/>
                <a:cs typeface="+mn-cs"/>
              </a:rPr>
              <a:t>4</a:t>
            </a:r>
          </a:p>
        </p:txBody>
      </p:sp>
      <p:sp>
        <p:nvSpPr>
          <p:cNvPr id="51" name="Rectangle 14361"/>
          <p:cNvSpPr>
            <a:spLocks noChangeArrowheads="1"/>
          </p:cNvSpPr>
          <p:nvPr/>
        </p:nvSpPr>
        <p:spPr bwMode="auto">
          <a:xfrm>
            <a:off x="3175000" y="1847850"/>
            <a:ext cx="306388" cy="63500"/>
          </a:xfrm>
          <a:prstGeom prst="rect">
            <a:avLst/>
          </a:prstGeom>
          <a:solidFill>
            <a:srgbClr val="008000"/>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rgbClr val="FFFFFF"/>
              </a:solidFill>
              <a:latin typeface="Arial"/>
              <a:ea typeface="+mn-ea"/>
              <a:cs typeface="+mn-cs"/>
            </a:endParaRPr>
          </a:p>
        </p:txBody>
      </p:sp>
      <p:sp>
        <p:nvSpPr>
          <p:cNvPr id="52" name="Rectangle 2"/>
          <p:cNvSpPr txBox="1">
            <a:spLocks noChangeArrowheads="1"/>
          </p:cNvSpPr>
          <p:nvPr/>
        </p:nvSpPr>
        <p:spPr bwMode="auto">
          <a:xfrm>
            <a:off x="5791200" y="152400"/>
            <a:ext cx="3276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lnSpc>
                <a:spcPct val="150000"/>
              </a:lnSpc>
              <a:defRPr/>
            </a:pPr>
            <a:endParaRPr lang="en-US" sz="2400" b="0" dirty="0" smtClean="0">
              <a:solidFill>
                <a:srgbClr val="FFFFFF"/>
              </a:solidFill>
              <a:latin typeface="Times New Roman" pitchFamily="18" charset="0"/>
              <a:ea typeface="MS PGothic" pitchFamily="34" charset="-128"/>
              <a:cs typeface="+mn-cs"/>
            </a:endParaRPr>
          </a:p>
          <a:p>
            <a:pPr eaLnBrk="1" hangingPunct="1">
              <a:lnSpc>
                <a:spcPct val="150000"/>
              </a:lnSpc>
              <a:defRPr/>
            </a:pPr>
            <a:r>
              <a:rPr lang="en-US" sz="2400" b="0" dirty="0" smtClean="0">
                <a:solidFill>
                  <a:srgbClr val="FFFFFF"/>
                </a:solidFill>
                <a:latin typeface="Times New Roman" pitchFamily="18" charset="0"/>
                <a:ea typeface="MS PGothic" pitchFamily="34" charset="-128"/>
                <a:cs typeface="+mn-cs"/>
              </a:rPr>
              <a:t>(</a:t>
            </a:r>
            <a:r>
              <a:rPr lang="en-US" sz="2400" b="0" dirty="0" smtClean="0">
                <a:solidFill>
                  <a:srgbClr val="FFFFFF"/>
                </a:solidFill>
                <a:latin typeface="Times New Roman" pitchFamily="18" charset="0"/>
                <a:ea typeface="MS PGothic" pitchFamily="34" charset="-128"/>
                <a:cs typeface="+mn-cs"/>
              </a:rPr>
              <a:t>Au-</a:t>
            </a:r>
            <a:r>
              <a:rPr lang="en-US" sz="2400" b="0" dirty="0" err="1" smtClean="0">
                <a:solidFill>
                  <a:srgbClr val="FFFFFF"/>
                </a:solidFill>
                <a:latin typeface="Times New Roman" pitchFamily="18" charset="0"/>
                <a:ea typeface="MS PGothic" pitchFamily="34" charset="-128"/>
                <a:cs typeface="+mn-cs"/>
              </a:rPr>
              <a:t>InSb</a:t>
            </a:r>
            <a:r>
              <a:rPr lang="en-US" sz="2400" b="0" dirty="0" smtClean="0">
                <a:solidFill>
                  <a:srgbClr val="FFFFFF"/>
                </a:solidFill>
                <a:latin typeface="Times New Roman" pitchFamily="18" charset="0"/>
                <a:ea typeface="MS PGothic" pitchFamily="34" charset="-128"/>
                <a:cs typeface="+mn-cs"/>
              </a:rPr>
              <a:t>-</a:t>
            </a:r>
            <a:r>
              <a:rPr lang="en-US" sz="2400" b="0" dirty="0" err="1" smtClean="0">
                <a:solidFill>
                  <a:srgbClr val="FFFFFF"/>
                </a:solidFill>
                <a:latin typeface="Times New Roman" pitchFamily="18" charset="0"/>
                <a:ea typeface="MS PGothic" pitchFamily="34" charset="-128"/>
                <a:cs typeface="+mn-cs"/>
              </a:rPr>
              <a:t>NbTiN</a:t>
            </a:r>
            <a:r>
              <a:rPr lang="en-US" sz="2400" b="0" dirty="0" smtClean="0">
                <a:solidFill>
                  <a:srgbClr val="FFFFFF"/>
                </a:solidFill>
                <a:latin typeface="Times New Roman" pitchFamily="18" charset="0"/>
                <a:ea typeface="MS PGothic" pitchFamily="34" charset="-128"/>
                <a:cs typeface="+mn-cs"/>
              </a:rPr>
              <a:t>)</a:t>
            </a:r>
          </a:p>
        </p:txBody>
      </p:sp>
      <p:sp>
        <p:nvSpPr>
          <p:cNvPr id="53" name="Rectangle 75"/>
          <p:cNvSpPr>
            <a:spLocks noChangeArrowheads="1"/>
          </p:cNvSpPr>
          <p:nvPr/>
        </p:nvSpPr>
        <p:spPr bwMode="auto">
          <a:xfrm>
            <a:off x="5965825" y="2286000"/>
            <a:ext cx="2873375" cy="3049588"/>
          </a:xfrm>
          <a:prstGeom prst="rect">
            <a:avLst/>
          </a:prstGeom>
          <a:solidFill>
            <a:srgbClr val="FFFFFF"/>
          </a:solidFill>
          <a:ln w="19050">
            <a:solidFill>
              <a:srgbClr val="000000"/>
            </a:solidFill>
            <a:miter lim="800000"/>
            <a:headEnd/>
            <a:tailEnd/>
          </a:ln>
        </p:spPr>
        <p:txBody>
          <a:bodyPr/>
          <a:lstStyle/>
          <a:p>
            <a:r>
              <a:rPr lang="nl-NL" i="1" smtClean="0">
                <a:solidFill>
                  <a:srgbClr val="000000"/>
                </a:solidFill>
                <a:latin typeface="Arial" pitchFamily="34" charset="0"/>
                <a:ea typeface="ＭＳ Ｐゴシック" pitchFamily="34" charset="-128"/>
                <a:cs typeface="+mn-cs"/>
              </a:rPr>
              <a:t>B</a:t>
            </a:r>
            <a:r>
              <a:rPr lang="nl-NL" smtClean="0">
                <a:solidFill>
                  <a:srgbClr val="000000"/>
                </a:solidFill>
                <a:latin typeface="Arial" pitchFamily="34" charset="0"/>
                <a:ea typeface="ＭＳ Ｐゴシック" pitchFamily="34" charset="-128"/>
                <a:cs typeface="+mn-cs"/>
              </a:rPr>
              <a:t> = 0</a:t>
            </a:r>
            <a:endParaRPr lang="nl-NL" i="1" smtClean="0">
              <a:solidFill>
                <a:srgbClr val="000000"/>
              </a:solidFill>
              <a:latin typeface="Arial" pitchFamily="34" charset="0"/>
              <a:ea typeface="ＭＳ Ｐゴシック" pitchFamily="34" charset="-128"/>
              <a:cs typeface="+mn-cs"/>
            </a:endParaRPr>
          </a:p>
        </p:txBody>
      </p:sp>
      <p:sp>
        <p:nvSpPr>
          <p:cNvPr id="54" name="Line 48"/>
          <p:cNvSpPr>
            <a:spLocks noChangeShapeType="1"/>
          </p:cNvSpPr>
          <p:nvPr/>
        </p:nvSpPr>
        <p:spPr bwMode="auto">
          <a:xfrm>
            <a:off x="5965825" y="4722813"/>
            <a:ext cx="2381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800" b="0" smtClean="0">
              <a:solidFill>
                <a:srgbClr val="FFFFFF"/>
              </a:solidFill>
              <a:latin typeface="Arial" pitchFamily="34" charset="0"/>
              <a:ea typeface="+mn-ea"/>
              <a:cs typeface="+mn-cs"/>
            </a:endParaRPr>
          </a:p>
        </p:txBody>
      </p:sp>
      <p:sp>
        <p:nvSpPr>
          <p:cNvPr id="55" name="Line 51"/>
          <p:cNvSpPr>
            <a:spLocks noChangeShapeType="1"/>
          </p:cNvSpPr>
          <p:nvPr/>
        </p:nvSpPr>
        <p:spPr bwMode="auto">
          <a:xfrm>
            <a:off x="5965825" y="4102100"/>
            <a:ext cx="2381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800" b="0" smtClean="0">
              <a:solidFill>
                <a:srgbClr val="FFFFFF"/>
              </a:solidFill>
              <a:latin typeface="Arial" pitchFamily="34" charset="0"/>
              <a:ea typeface="+mn-ea"/>
              <a:cs typeface="+mn-cs"/>
            </a:endParaRPr>
          </a:p>
        </p:txBody>
      </p:sp>
      <p:sp>
        <p:nvSpPr>
          <p:cNvPr id="56" name="Line 54"/>
          <p:cNvSpPr>
            <a:spLocks noChangeShapeType="1"/>
          </p:cNvSpPr>
          <p:nvPr/>
        </p:nvSpPr>
        <p:spPr bwMode="auto">
          <a:xfrm>
            <a:off x="5965825" y="3478213"/>
            <a:ext cx="23813"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800" b="0" smtClean="0">
              <a:solidFill>
                <a:srgbClr val="FFFFFF"/>
              </a:solidFill>
              <a:latin typeface="Arial" pitchFamily="34" charset="0"/>
              <a:ea typeface="+mn-ea"/>
              <a:cs typeface="+mn-cs"/>
            </a:endParaRPr>
          </a:p>
        </p:txBody>
      </p:sp>
      <p:sp>
        <p:nvSpPr>
          <p:cNvPr id="57" name="Line 57"/>
          <p:cNvSpPr>
            <a:spLocks noChangeShapeType="1"/>
          </p:cNvSpPr>
          <p:nvPr/>
        </p:nvSpPr>
        <p:spPr bwMode="auto">
          <a:xfrm>
            <a:off x="5965825" y="2862263"/>
            <a:ext cx="952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800" b="0" smtClean="0">
              <a:solidFill>
                <a:srgbClr val="FFFFFF"/>
              </a:solidFill>
              <a:latin typeface="Arial" pitchFamily="34" charset="0"/>
              <a:ea typeface="+mn-ea"/>
              <a:cs typeface="+mn-cs"/>
            </a:endParaRPr>
          </a:p>
        </p:txBody>
      </p:sp>
      <p:sp>
        <p:nvSpPr>
          <p:cNvPr id="58" name="Rectangle 59"/>
          <p:cNvSpPr>
            <a:spLocks noChangeArrowheads="1"/>
          </p:cNvSpPr>
          <p:nvPr/>
        </p:nvSpPr>
        <p:spPr bwMode="auto">
          <a:xfrm>
            <a:off x="5557838" y="2719388"/>
            <a:ext cx="33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l-NL" sz="1600" smtClean="0">
                <a:solidFill>
                  <a:srgbClr val="FFFFFF"/>
                </a:solidFill>
                <a:latin typeface="Arial" pitchFamily="34" charset="0"/>
                <a:ea typeface="ＭＳ Ｐゴシック" pitchFamily="34" charset="-128"/>
                <a:cs typeface="Arial" pitchFamily="34" charset="0"/>
              </a:rPr>
              <a:t> 0.2</a:t>
            </a:r>
          </a:p>
        </p:txBody>
      </p:sp>
      <p:grpSp>
        <p:nvGrpSpPr>
          <p:cNvPr id="59" name="Group 7"/>
          <p:cNvGrpSpPr>
            <a:grpSpLocks/>
          </p:cNvGrpSpPr>
          <p:nvPr/>
        </p:nvGrpSpPr>
        <p:grpSpPr bwMode="auto">
          <a:xfrm>
            <a:off x="6256338" y="5243513"/>
            <a:ext cx="2289175" cy="92075"/>
            <a:chOff x="4464479" y="5015979"/>
            <a:chExt cx="1265205" cy="19879"/>
          </a:xfrm>
        </p:grpSpPr>
        <p:sp>
          <p:nvSpPr>
            <p:cNvPr id="60" name="Line 60"/>
            <p:cNvSpPr>
              <a:spLocks noChangeShapeType="1"/>
            </p:cNvSpPr>
            <p:nvPr/>
          </p:nvSpPr>
          <p:spPr bwMode="auto">
            <a:xfrm flipV="1">
              <a:off x="4464479" y="5015979"/>
              <a:ext cx="0" cy="1987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800" b="0" smtClean="0">
                <a:solidFill>
                  <a:srgbClr val="FFFFFF"/>
                </a:solidFill>
                <a:latin typeface="Arial" pitchFamily="34" charset="0"/>
                <a:ea typeface="+mn-ea"/>
                <a:cs typeface="+mn-cs"/>
              </a:endParaRPr>
            </a:p>
          </p:txBody>
        </p:sp>
        <p:sp>
          <p:nvSpPr>
            <p:cNvPr id="61" name="Line 63"/>
            <p:cNvSpPr>
              <a:spLocks noChangeShapeType="1"/>
            </p:cNvSpPr>
            <p:nvPr/>
          </p:nvSpPr>
          <p:spPr bwMode="auto">
            <a:xfrm flipV="1">
              <a:off x="4781624" y="5015979"/>
              <a:ext cx="0" cy="1987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800" b="0" smtClean="0">
                <a:solidFill>
                  <a:srgbClr val="FFFFFF"/>
                </a:solidFill>
                <a:latin typeface="Arial" pitchFamily="34" charset="0"/>
                <a:ea typeface="+mn-ea"/>
                <a:cs typeface="+mn-cs"/>
              </a:endParaRPr>
            </a:p>
          </p:txBody>
        </p:sp>
        <p:sp>
          <p:nvSpPr>
            <p:cNvPr id="62" name="Line 66"/>
            <p:cNvSpPr>
              <a:spLocks noChangeShapeType="1"/>
            </p:cNvSpPr>
            <p:nvPr/>
          </p:nvSpPr>
          <p:spPr bwMode="auto">
            <a:xfrm flipV="1">
              <a:off x="5097644" y="5015979"/>
              <a:ext cx="0" cy="1987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800" b="0" smtClean="0">
                <a:solidFill>
                  <a:srgbClr val="FFFFFF"/>
                </a:solidFill>
                <a:latin typeface="Arial" pitchFamily="34" charset="0"/>
                <a:ea typeface="+mn-ea"/>
                <a:cs typeface="+mn-cs"/>
              </a:endParaRPr>
            </a:p>
          </p:txBody>
        </p:sp>
        <p:sp>
          <p:nvSpPr>
            <p:cNvPr id="63" name="Line 69"/>
            <p:cNvSpPr>
              <a:spLocks noChangeShapeType="1"/>
            </p:cNvSpPr>
            <p:nvPr/>
          </p:nvSpPr>
          <p:spPr bwMode="auto">
            <a:xfrm flipV="1">
              <a:off x="5412539" y="5015979"/>
              <a:ext cx="0" cy="1987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800" b="0" smtClean="0">
                <a:solidFill>
                  <a:srgbClr val="FFFFFF"/>
                </a:solidFill>
                <a:latin typeface="Arial" pitchFamily="34" charset="0"/>
                <a:ea typeface="+mn-ea"/>
                <a:cs typeface="+mn-cs"/>
              </a:endParaRPr>
            </a:p>
          </p:txBody>
        </p:sp>
        <p:sp>
          <p:nvSpPr>
            <p:cNvPr id="64" name="Line 72"/>
            <p:cNvSpPr>
              <a:spLocks noChangeShapeType="1"/>
            </p:cNvSpPr>
            <p:nvPr/>
          </p:nvSpPr>
          <p:spPr bwMode="auto">
            <a:xfrm flipV="1">
              <a:off x="5729684" y="5015979"/>
              <a:ext cx="0" cy="1987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GB" sz="1800" b="0" smtClean="0">
                <a:solidFill>
                  <a:srgbClr val="FFFFFF"/>
                </a:solidFill>
                <a:latin typeface="Arial" pitchFamily="34" charset="0"/>
                <a:ea typeface="+mn-ea"/>
                <a:cs typeface="+mn-cs"/>
              </a:endParaRPr>
            </a:p>
          </p:txBody>
        </p:sp>
      </p:grpSp>
      <p:sp>
        <p:nvSpPr>
          <p:cNvPr id="65" name="Freeform 82"/>
          <p:cNvSpPr>
            <a:spLocks/>
          </p:cNvSpPr>
          <p:nvPr/>
        </p:nvSpPr>
        <p:spPr bwMode="auto">
          <a:xfrm>
            <a:off x="7700963" y="2849563"/>
            <a:ext cx="1138237" cy="1860550"/>
          </a:xfrm>
          <a:custGeom>
            <a:avLst/>
            <a:gdLst>
              <a:gd name="T0" fmla="*/ 2147483647 w 559"/>
              <a:gd name="T1" fmla="*/ 2147483647 h 657"/>
              <a:gd name="T2" fmla="*/ 2147483647 w 559"/>
              <a:gd name="T3" fmla="*/ 2147483647 h 657"/>
              <a:gd name="T4" fmla="*/ 2147483647 w 559"/>
              <a:gd name="T5" fmla="*/ 2147483647 h 657"/>
              <a:gd name="T6" fmla="*/ 2147483647 w 559"/>
              <a:gd name="T7" fmla="*/ 2147483647 h 657"/>
              <a:gd name="T8" fmla="*/ 2147483647 w 559"/>
              <a:gd name="T9" fmla="*/ 2147483647 h 657"/>
              <a:gd name="T10" fmla="*/ 2147483647 w 559"/>
              <a:gd name="T11" fmla="*/ 2147483647 h 657"/>
              <a:gd name="T12" fmla="*/ 2147483647 w 559"/>
              <a:gd name="T13" fmla="*/ 2147483647 h 657"/>
              <a:gd name="T14" fmla="*/ 2147483647 w 559"/>
              <a:gd name="T15" fmla="*/ 2147483647 h 657"/>
              <a:gd name="T16" fmla="*/ 2147483647 w 559"/>
              <a:gd name="T17" fmla="*/ 2147483647 h 657"/>
              <a:gd name="T18" fmla="*/ 2147483647 w 559"/>
              <a:gd name="T19" fmla="*/ 2147483647 h 657"/>
              <a:gd name="T20" fmla="*/ 2147483647 w 559"/>
              <a:gd name="T21" fmla="*/ 2147483647 h 657"/>
              <a:gd name="T22" fmla="*/ 2147483647 w 559"/>
              <a:gd name="T23" fmla="*/ 2147483647 h 657"/>
              <a:gd name="T24" fmla="*/ 2147483647 w 559"/>
              <a:gd name="T25" fmla="*/ 2147483647 h 657"/>
              <a:gd name="T26" fmla="*/ 2147483647 w 559"/>
              <a:gd name="T27" fmla="*/ 2147483647 h 657"/>
              <a:gd name="T28" fmla="*/ 2147483647 w 559"/>
              <a:gd name="T29" fmla="*/ 2147483647 h 657"/>
              <a:gd name="T30" fmla="*/ 2147483647 w 559"/>
              <a:gd name="T31" fmla="*/ 2147483647 h 657"/>
              <a:gd name="T32" fmla="*/ 2147483647 w 559"/>
              <a:gd name="T33" fmla="*/ 2147483647 h 657"/>
              <a:gd name="T34" fmla="*/ 2147483647 w 559"/>
              <a:gd name="T35" fmla="*/ 2147483647 h 657"/>
              <a:gd name="T36" fmla="*/ 2147483647 w 559"/>
              <a:gd name="T37" fmla="*/ 2147483647 h 657"/>
              <a:gd name="T38" fmla="*/ 2147483647 w 559"/>
              <a:gd name="T39" fmla="*/ 2147483647 h 657"/>
              <a:gd name="T40" fmla="*/ 2147483647 w 559"/>
              <a:gd name="T41" fmla="*/ 2147483647 h 657"/>
              <a:gd name="T42" fmla="*/ 2147483647 w 559"/>
              <a:gd name="T43" fmla="*/ 2147483647 h 657"/>
              <a:gd name="T44" fmla="*/ 2147483647 w 559"/>
              <a:gd name="T45" fmla="*/ 2147483647 h 657"/>
              <a:gd name="T46" fmla="*/ 2147483647 w 559"/>
              <a:gd name="T47" fmla="*/ 2147483647 h 657"/>
              <a:gd name="T48" fmla="*/ 2147483647 w 559"/>
              <a:gd name="T49" fmla="*/ 2147483647 h 657"/>
              <a:gd name="T50" fmla="*/ 2147483647 w 559"/>
              <a:gd name="T51" fmla="*/ 2147483647 h 657"/>
              <a:gd name="T52" fmla="*/ 2147483647 w 559"/>
              <a:gd name="T53" fmla="*/ 2147483647 h 657"/>
              <a:gd name="T54" fmla="*/ 2147483647 w 559"/>
              <a:gd name="T55" fmla="*/ 2147483647 h 657"/>
              <a:gd name="T56" fmla="*/ 2147483647 w 559"/>
              <a:gd name="T57" fmla="*/ 2147483647 h 657"/>
              <a:gd name="T58" fmla="*/ 2147483647 w 559"/>
              <a:gd name="T59" fmla="*/ 2147483647 h 657"/>
              <a:gd name="T60" fmla="*/ 2147483647 w 559"/>
              <a:gd name="T61" fmla="*/ 2147483647 h 657"/>
              <a:gd name="T62" fmla="*/ 2147483647 w 559"/>
              <a:gd name="T63" fmla="*/ 2147483647 h 657"/>
              <a:gd name="T64" fmla="*/ 2147483647 w 559"/>
              <a:gd name="T65" fmla="*/ 2147483647 h 657"/>
              <a:gd name="T66" fmla="*/ 2147483647 w 559"/>
              <a:gd name="T67" fmla="*/ 0 h 657"/>
              <a:gd name="T68" fmla="*/ 2147483647 w 559"/>
              <a:gd name="T69" fmla="*/ 2147483647 h 657"/>
              <a:gd name="T70" fmla="*/ 2147483647 w 559"/>
              <a:gd name="T71" fmla="*/ 2147483647 h 657"/>
              <a:gd name="T72" fmla="*/ 2147483647 w 559"/>
              <a:gd name="T73" fmla="*/ 2147483647 h 657"/>
              <a:gd name="T74" fmla="*/ 2147483647 w 559"/>
              <a:gd name="T75" fmla="*/ 2147483647 h 657"/>
              <a:gd name="T76" fmla="*/ 2147483647 w 559"/>
              <a:gd name="T77" fmla="*/ 2147483647 h 657"/>
              <a:gd name="T78" fmla="*/ 2147483647 w 559"/>
              <a:gd name="T79" fmla="*/ 2147483647 h 657"/>
              <a:gd name="T80" fmla="*/ 2147483647 w 559"/>
              <a:gd name="T81" fmla="*/ 2147483647 h 657"/>
              <a:gd name="T82" fmla="*/ 2147483647 w 559"/>
              <a:gd name="T83" fmla="*/ 2147483647 h 657"/>
              <a:gd name="T84" fmla="*/ 2147483647 w 559"/>
              <a:gd name="T85" fmla="*/ 2147483647 h 657"/>
              <a:gd name="T86" fmla="*/ 2147483647 w 559"/>
              <a:gd name="T87" fmla="*/ 2147483647 h 657"/>
              <a:gd name="T88" fmla="*/ 2147483647 w 559"/>
              <a:gd name="T89" fmla="*/ 2147483647 h 657"/>
              <a:gd name="T90" fmla="*/ 2147483647 w 559"/>
              <a:gd name="T91" fmla="*/ 2147483647 h 657"/>
              <a:gd name="T92" fmla="*/ 2147483647 w 559"/>
              <a:gd name="T93" fmla="*/ 2147483647 h 657"/>
              <a:gd name="T94" fmla="*/ 2147483647 w 559"/>
              <a:gd name="T95" fmla="*/ 2147483647 h 657"/>
              <a:gd name="T96" fmla="*/ 2147483647 w 559"/>
              <a:gd name="T97" fmla="*/ 2147483647 h 657"/>
              <a:gd name="T98" fmla="*/ 0 w 559"/>
              <a:gd name="T99" fmla="*/ 2147483647 h 65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59" h="657">
                <a:moveTo>
                  <a:pt x="559" y="350"/>
                </a:moveTo>
                <a:lnTo>
                  <a:pt x="556" y="349"/>
                </a:lnTo>
                <a:lnTo>
                  <a:pt x="553" y="348"/>
                </a:lnTo>
                <a:lnTo>
                  <a:pt x="550" y="348"/>
                </a:lnTo>
                <a:lnTo>
                  <a:pt x="548" y="349"/>
                </a:lnTo>
                <a:lnTo>
                  <a:pt x="545" y="350"/>
                </a:lnTo>
                <a:lnTo>
                  <a:pt x="542" y="352"/>
                </a:lnTo>
                <a:lnTo>
                  <a:pt x="539" y="354"/>
                </a:lnTo>
                <a:lnTo>
                  <a:pt x="536" y="355"/>
                </a:lnTo>
                <a:lnTo>
                  <a:pt x="534" y="358"/>
                </a:lnTo>
                <a:lnTo>
                  <a:pt x="531" y="361"/>
                </a:lnTo>
                <a:lnTo>
                  <a:pt x="528" y="365"/>
                </a:lnTo>
                <a:lnTo>
                  <a:pt x="525" y="372"/>
                </a:lnTo>
                <a:lnTo>
                  <a:pt x="522" y="381"/>
                </a:lnTo>
                <a:lnTo>
                  <a:pt x="520" y="392"/>
                </a:lnTo>
                <a:lnTo>
                  <a:pt x="517" y="404"/>
                </a:lnTo>
                <a:lnTo>
                  <a:pt x="514" y="416"/>
                </a:lnTo>
                <a:lnTo>
                  <a:pt x="511" y="427"/>
                </a:lnTo>
                <a:lnTo>
                  <a:pt x="508" y="437"/>
                </a:lnTo>
                <a:lnTo>
                  <a:pt x="506" y="445"/>
                </a:lnTo>
                <a:lnTo>
                  <a:pt x="503" y="449"/>
                </a:lnTo>
                <a:lnTo>
                  <a:pt x="500" y="451"/>
                </a:lnTo>
                <a:lnTo>
                  <a:pt x="497" y="450"/>
                </a:lnTo>
                <a:lnTo>
                  <a:pt x="494" y="448"/>
                </a:lnTo>
                <a:lnTo>
                  <a:pt x="491" y="447"/>
                </a:lnTo>
                <a:lnTo>
                  <a:pt x="489" y="445"/>
                </a:lnTo>
                <a:lnTo>
                  <a:pt x="486" y="444"/>
                </a:lnTo>
                <a:lnTo>
                  <a:pt x="483" y="444"/>
                </a:lnTo>
                <a:lnTo>
                  <a:pt x="480" y="445"/>
                </a:lnTo>
                <a:lnTo>
                  <a:pt x="477" y="447"/>
                </a:lnTo>
                <a:lnTo>
                  <a:pt x="475" y="450"/>
                </a:lnTo>
                <a:lnTo>
                  <a:pt x="472" y="454"/>
                </a:lnTo>
                <a:lnTo>
                  <a:pt x="469" y="459"/>
                </a:lnTo>
                <a:lnTo>
                  <a:pt x="466" y="464"/>
                </a:lnTo>
                <a:lnTo>
                  <a:pt x="463" y="468"/>
                </a:lnTo>
                <a:lnTo>
                  <a:pt x="461" y="471"/>
                </a:lnTo>
                <a:lnTo>
                  <a:pt x="458" y="473"/>
                </a:lnTo>
                <a:lnTo>
                  <a:pt x="455" y="474"/>
                </a:lnTo>
                <a:lnTo>
                  <a:pt x="452" y="475"/>
                </a:lnTo>
                <a:lnTo>
                  <a:pt x="449" y="476"/>
                </a:lnTo>
                <a:lnTo>
                  <a:pt x="447" y="476"/>
                </a:lnTo>
                <a:lnTo>
                  <a:pt x="444" y="478"/>
                </a:lnTo>
                <a:lnTo>
                  <a:pt x="441" y="479"/>
                </a:lnTo>
                <a:lnTo>
                  <a:pt x="438" y="481"/>
                </a:lnTo>
                <a:lnTo>
                  <a:pt x="435" y="484"/>
                </a:lnTo>
                <a:lnTo>
                  <a:pt x="432" y="487"/>
                </a:lnTo>
                <a:lnTo>
                  <a:pt x="430" y="491"/>
                </a:lnTo>
                <a:lnTo>
                  <a:pt x="427" y="496"/>
                </a:lnTo>
                <a:lnTo>
                  <a:pt x="424" y="500"/>
                </a:lnTo>
                <a:lnTo>
                  <a:pt x="421" y="503"/>
                </a:lnTo>
                <a:lnTo>
                  <a:pt x="418" y="504"/>
                </a:lnTo>
                <a:lnTo>
                  <a:pt x="416" y="504"/>
                </a:lnTo>
                <a:lnTo>
                  <a:pt x="413" y="502"/>
                </a:lnTo>
                <a:lnTo>
                  <a:pt x="410" y="499"/>
                </a:lnTo>
                <a:lnTo>
                  <a:pt x="407" y="495"/>
                </a:lnTo>
                <a:lnTo>
                  <a:pt x="404" y="491"/>
                </a:lnTo>
                <a:lnTo>
                  <a:pt x="401" y="488"/>
                </a:lnTo>
                <a:lnTo>
                  <a:pt x="399" y="485"/>
                </a:lnTo>
                <a:lnTo>
                  <a:pt x="396" y="483"/>
                </a:lnTo>
                <a:lnTo>
                  <a:pt x="393" y="482"/>
                </a:lnTo>
                <a:lnTo>
                  <a:pt x="390" y="482"/>
                </a:lnTo>
                <a:lnTo>
                  <a:pt x="387" y="483"/>
                </a:lnTo>
                <a:lnTo>
                  <a:pt x="385" y="485"/>
                </a:lnTo>
                <a:lnTo>
                  <a:pt x="382" y="488"/>
                </a:lnTo>
                <a:lnTo>
                  <a:pt x="379" y="490"/>
                </a:lnTo>
                <a:lnTo>
                  <a:pt x="376" y="491"/>
                </a:lnTo>
                <a:lnTo>
                  <a:pt x="373" y="491"/>
                </a:lnTo>
                <a:lnTo>
                  <a:pt x="371" y="490"/>
                </a:lnTo>
                <a:lnTo>
                  <a:pt x="368" y="486"/>
                </a:lnTo>
                <a:lnTo>
                  <a:pt x="365" y="482"/>
                </a:lnTo>
                <a:lnTo>
                  <a:pt x="362" y="478"/>
                </a:lnTo>
                <a:lnTo>
                  <a:pt x="359" y="475"/>
                </a:lnTo>
                <a:lnTo>
                  <a:pt x="357" y="472"/>
                </a:lnTo>
                <a:lnTo>
                  <a:pt x="354" y="470"/>
                </a:lnTo>
                <a:lnTo>
                  <a:pt x="351" y="468"/>
                </a:lnTo>
                <a:lnTo>
                  <a:pt x="348" y="466"/>
                </a:lnTo>
                <a:lnTo>
                  <a:pt x="345" y="464"/>
                </a:lnTo>
                <a:lnTo>
                  <a:pt x="343" y="462"/>
                </a:lnTo>
                <a:lnTo>
                  <a:pt x="340" y="461"/>
                </a:lnTo>
                <a:lnTo>
                  <a:pt x="337" y="461"/>
                </a:lnTo>
                <a:lnTo>
                  <a:pt x="334" y="461"/>
                </a:lnTo>
                <a:lnTo>
                  <a:pt x="331" y="460"/>
                </a:lnTo>
                <a:lnTo>
                  <a:pt x="328" y="459"/>
                </a:lnTo>
                <a:lnTo>
                  <a:pt x="326" y="457"/>
                </a:lnTo>
                <a:lnTo>
                  <a:pt x="323" y="453"/>
                </a:lnTo>
                <a:lnTo>
                  <a:pt x="320" y="449"/>
                </a:lnTo>
                <a:lnTo>
                  <a:pt x="317" y="444"/>
                </a:lnTo>
                <a:lnTo>
                  <a:pt x="314" y="439"/>
                </a:lnTo>
                <a:lnTo>
                  <a:pt x="312" y="435"/>
                </a:lnTo>
                <a:lnTo>
                  <a:pt x="309" y="431"/>
                </a:lnTo>
                <a:lnTo>
                  <a:pt x="306" y="428"/>
                </a:lnTo>
                <a:lnTo>
                  <a:pt x="303" y="426"/>
                </a:lnTo>
                <a:lnTo>
                  <a:pt x="300" y="425"/>
                </a:lnTo>
                <a:lnTo>
                  <a:pt x="298" y="423"/>
                </a:lnTo>
                <a:lnTo>
                  <a:pt x="295" y="422"/>
                </a:lnTo>
                <a:lnTo>
                  <a:pt x="292" y="420"/>
                </a:lnTo>
                <a:lnTo>
                  <a:pt x="289" y="416"/>
                </a:lnTo>
                <a:lnTo>
                  <a:pt x="286" y="409"/>
                </a:lnTo>
                <a:lnTo>
                  <a:pt x="283" y="398"/>
                </a:lnTo>
                <a:lnTo>
                  <a:pt x="281" y="385"/>
                </a:lnTo>
                <a:lnTo>
                  <a:pt x="278" y="369"/>
                </a:lnTo>
                <a:lnTo>
                  <a:pt x="275" y="353"/>
                </a:lnTo>
                <a:lnTo>
                  <a:pt x="272" y="336"/>
                </a:lnTo>
                <a:lnTo>
                  <a:pt x="269" y="319"/>
                </a:lnTo>
                <a:lnTo>
                  <a:pt x="267" y="302"/>
                </a:lnTo>
                <a:lnTo>
                  <a:pt x="264" y="285"/>
                </a:lnTo>
                <a:lnTo>
                  <a:pt x="261" y="270"/>
                </a:lnTo>
                <a:lnTo>
                  <a:pt x="258" y="256"/>
                </a:lnTo>
                <a:lnTo>
                  <a:pt x="255" y="243"/>
                </a:lnTo>
                <a:lnTo>
                  <a:pt x="253" y="232"/>
                </a:lnTo>
                <a:lnTo>
                  <a:pt x="250" y="223"/>
                </a:lnTo>
                <a:lnTo>
                  <a:pt x="247" y="214"/>
                </a:lnTo>
                <a:lnTo>
                  <a:pt x="244" y="205"/>
                </a:lnTo>
                <a:lnTo>
                  <a:pt x="241" y="196"/>
                </a:lnTo>
                <a:lnTo>
                  <a:pt x="239" y="185"/>
                </a:lnTo>
                <a:lnTo>
                  <a:pt x="236" y="173"/>
                </a:lnTo>
                <a:lnTo>
                  <a:pt x="233" y="160"/>
                </a:lnTo>
                <a:lnTo>
                  <a:pt x="230" y="148"/>
                </a:lnTo>
                <a:lnTo>
                  <a:pt x="227" y="137"/>
                </a:lnTo>
                <a:lnTo>
                  <a:pt x="224" y="126"/>
                </a:lnTo>
                <a:lnTo>
                  <a:pt x="222" y="117"/>
                </a:lnTo>
                <a:lnTo>
                  <a:pt x="219" y="108"/>
                </a:lnTo>
                <a:lnTo>
                  <a:pt x="216" y="99"/>
                </a:lnTo>
                <a:lnTo>
                  <a:pt x="213" y="90"/>
                </a:lnTo>
                <a:lnTo>
                  <a:pt x="210" y="80"/>
                </a:lnTo>
                <a:lnTo>
                  <a:pt x="208" y="70"/>
                </a:lnTo>
                <a:lnTo>
                  <a:pt x="205" y="59"/>
                </a:lnTo>
                <a:lnTo>
                  <a:pt x="202" y="48"/>
                </a:lnTo>
                <a:lnTo>
                  <a:pt x="199" y="36"/>
                </a:lnTo>
                <a:lnTo>
                  <a:pt x="196" y="26"/>
                </a:lnTo>
                <a:lnTo>
                  <a:pt x="194" y="17"/>
                </a:lnTo>
                <a:lnTo>
                  <a:pt x="191" y="10"/>
                </a:lnTo>
                <a:lnTo>
                  <a:pt x="188" y="5"/>
                </a:lnTo>
                <a:lnTo>
                  <a:pt x="185" y="2"/>
                </a:lnTo>
                <a:lnTo>
                  <a:pt x="182" y="0"/>
                </a:lnTo>
                <a:lnTo>
                  <a:pt x="180" y="0"/>
                </a:lnTo>
                <a:lnTo>
                  <a:pt x="177" y="2"/>
                </a:lnTo>
                <a:lnTo>
                  <a:pt x="174" y="5"/>
                </a:lnTo>
                <a:lnTo>
                  <a:pt x="171" y="11"/>
                </a:lnTo>
                <a:lnTo>
                  <a:pt x="168" y="19"/>
                </a:lnTo>
                <a:lnTo>
                  <a:pt x="165" y="28"/>
                </a:lnTo>
                <a:lnTo>
                  <a:pt x="163" y="39"/>
                </a:lnTo>
                <a:lnTo>
                  <a:pt x="160" y="51"/>
                </a:lnTo>
                <a:lnTo>
                  <a:pt x="157" y="64"/>
                </a:lnTo>
                <a:lnTo>
                  <a:pt x="154" y="77"/>
                </a:lnTo>
                <a:lnTo>
                  <a:pt x="151" y="91"/>
                </a:lnTo>
                <a:lnTo>
                  <a:pt x="149" y="105"/>
                </a:lnTo>
                <a:lnTo>
                  <a:pt x="146" y="121"/>
                </a:lnTo>
                <a:lnTo>
                  <a:pt x="143" y="138"/>
                </a:lnTo>
                <a:lnTo>
                  <a:pt x="140" y="157"/>
                </a:lnTo>
                <a:lnTo>
                  <a:pt x="137" y="177"/>
                </a:lnTo>
                <a:lnTo>
                  <a:pt x="134" y="199"/>
                </a:lnTo>
                <a:lnTo>
                  <a:pt x="132" y="221"/>
                </a:lnTo>
                <a:lnTo>
                  <a:pt x="129" y="245"/>
                </a:lnTo>
                <a:lnTo>
                  <a:pt x="126" y="267"/>
                </a:lnTo>
                <a:lnTo>
                  <a:pt x="123" y="288"/>
                </a:lnTo>
                <a:lnTo>
                  <a:pt x="120" y="307"/>
                </a:lnTo>
                <a:lnTo>
                  <a:pt x="118" y="323"/>
                </a:lnTo>
                <a:lnTo>
                  <a:pt x="115" y="337"/>
                </a:lnTo>
                <a:lnTo>
                  <a:pt x="112" y="349"/>
                </a:lnTo>
                <a:lnTo>
                  <a:pt x="109" y="360"/>
                </a:lnTo>
                <a:lnTo>
                  <a:pt x="106" y="371"/>
                </a:lnTo>
                <a:lnTo>
                  <a:pt x="104" y="382"/>
                </a:lnTo>
                <a:lnTo>
                  <a:pt x="101" y="394"/>
                </a:lnTo>
                <a:lnTo>
                  <a:pt x="98" y="407"/>
                </a:lnTo>
                <a:lnTo>
                  <a:pt x="95" y="420"/>
                </a:lnTo>
                <a:lnTo>
                  <a:pt x="92" y="432"/>
                </a:lnTo>
                <a:lnTo>
                  <a:pt x="90" y="444"/>
                </a:lnTo>
                <a:lnTo>
                  <a:pt x="87" y="454"/>
                </a:lnTo>
                <a:lnTo>
                  <a:pt x="84" y="462"/>
                </a:lnTo>
                <a:lnTo>
                  <a:pt x="81" y="470"/>
                </a:lnTo>
                <a:lnTo>
                  <a:pt x="78" y="476"/>
                </a:lnTo>
                <a:lnTo>
                  <a:pt x="76" y="482"/>
                </a:lnTo>
                <a:lnTo>
                  <a:pt x="73" y="488"/>
                </a:lnTo>
                <a:lnTo>
                  <a:pt x="70" y="495"/>
                </a:lnTo>
                <a:lnTo>
                  <a:pt x="67" y="502"/>
                </a:lnTo>
                <a:lnTo>
                  <a:pt x="64" y="510"/>
                </a:lnTo>
                <a:lnTo>
                  <a:pt x="61" y="518"/>
                </a:lnTo>
                <a:lnTo>
                  <a:pt x="59" y="526"/>
                </a:lnTo>
                <a:lnTo>
                  <a:pt x="56" y="534"/>
                </a:lnTo>
                <a:lnTo>
                  <a:pt x="53" y="541"/>
                </a:lnTo>
                <a:lnTo>
                  <a:pt x="50" y="548"/>
                </a:lnTo>
                <a:lnTo>
                  <a:pt x="47" y="555"/>
                </a:lnTo>
                <a:lnTo>
                  <a:pt x="45" y="561"/>
                </a:lnTo>
                <a:lnTo>
                  <a:pt x="42" y="568"/>
                </a:lnTo>
                <a:lnTo>
                  <a:pt x="39" y="576"/>
                </a:lnTo>
                <a:lnTo>
                  <a:pt x="36" y="583"/>
                </a:lnTo>
                <a:lnTo>
                  <a:pt x="33" y="591"/>
                </a:lnTo>
                <a:lnTo>
                  <a:pt x="31" y="599"/>
                </a:lnTo>
                <a:lnTo>
                  <a:pt x="28" y="606"/>
                </a:lnTo>
                <a:lnTo>
                  <a:pt x="25" y="613"/>
                </a:lnTo>
                <a:lnTo>
                  <a:pt x="22" y="619"/>
                </a:lnTo>
                <a:lnTo>
                  <a:pt x="19" y="625"/>
                </a:lnTo>
                <a:lnTo>
                  <a:pt x="17" y="630"/>
                </a:lnTo>
                <a:lnTo>
                  <a:pt x="14" y="635"/>
                </a:lnTo>
                <a:lnTo>
                  <a:pt x="11" y="640"/>
                </a:lnTo>
                <a:lnTo>
                  <a:pt x="8" y="645"/>
                </a:lnTo>
                <a:lnTo>
                  <a:pt x="5" y="649"/>
                </a:lnTo>
                <a:lnTo>
                  <a:pt x="2" y="653"/>
                </a:lnTo>
                <a:lnTo>
                  <a:pt x="0" y="657"/>
                </a:lnTo>
              </a:path>
            </a:pathLst>
          </a:custGeom>
          <a:noFill/>
          <a:ln w="254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b="0" smtClean="0">
              <a:solidFill>
                <a:srgbClr val="FFFFFF"/>
              </a:solidFill>
              <a:latin typeface="Arial" pitchFamily="34" charset="0"/>
              <a:ea typeface="+mn-ea"/>
              <a:cs typeface="+mn-cs"/>
            </a:endParaRPr>
          </a:p>
        </p:txBody>
      </p:sp>
      <p:sp>
        <p:nvSpPr>
          <p:cNvPr id="66" name="Freeform 83"/>
          <p:cNvSpPr>
            <a:spLocks/>
          </p:cNvSpPr>
          <p:nvPr/>
        </p:nvSpPr>
        <p:spPr bwMode="auto">
          <a:xfrm>
            <a:off x="6561138" y="2674938"/>
            <a:ext cx="1139825" cy="2160587"/>
          </a:xfrm>
          <a:custGeom>
            <a:avLst/>
            <a:gdLst>
              <a:gd name="T0" fmla="*/ 2147483647 w 560"/>
              <a:gd name="T1" fmla="*/ 2147483647 h 763"/>
              <a:gd name="T2" fmla="*/ 2147483647 w 560"/>
              <a:gd name="T3" fmla="*/ 2147483647 h 763"/>
              <a:gd name="T4" fmla="*/ 2147483647 w 560"/>
              <a:gd name="T5" fmla="*/ 2147483647 h 763"/>
              <a:gd name="T6" fmla="*/ 2147483647 w 560"/>
              <a:gd name="T7" fmla="*/ 2147483647 h 763"/>
              <a:gd name="T8" fmla="*/ 2147483647 w 560"/>
              <a:gd name="T9" fmla="*/ 2147483647 h 763"/>
              <a:gd name="T10" fmla="*/ 2147483647 w 560"/>
              <a:gd name="T11" fmla="*/ 2147483647 h 763"/>
              <a:gd name="T12" fmla="*/ 2147483647 w 560"/>
              <a:gd name="T13" fmla="*/ 2147483647 h 763"/>
              <a:gd name="T14" fmla="*/ 2147483647 w 560"/>
              <a:gd name="T15" fmla="*/ 2147483647 h 763"/>
              <a:gd name="T16" fmla="*/ 2147483647 w 560"/>
              <a:gd name="T17" fmla="*/ 2147483647 h 763"/>
              <a:gd name="T18" fmla="*/ 2147483647 w 560"/>
              <a:gd name="T19" fmla="*/ 2147483647 h 763"/>
              <a:gd name="T20" fmla="*/ 2147483647 w 560"/>
              <a:gd name="T21" fmla="*/ 2147483647 h 763"/>
              <a:gd name="T22" fmla="*/ 2147483647 w 560"/>
              <a:gd name="T23" fmla="*/ 2147483647 h 763"/>
              <a:gd name="T24" fmla="*/ 2147483647 w 560"/>
              <a:gd name="T25" fmla="*/ 2147483647 h 763"/>
              <a:gd name="T26" fmla="*/ 2147483647 w 560"/>
              <a:gd name="T27" fmla="*/ 2147483647 h 763"/>
              <a:gd name="T28" fmla="*/ 2147483647 w 560"/>
              <a:gd name="T29" fmla="*/ 2147483647 h 763"/>
              <a:gd name="T30" fmla="*/ 2147483647 w 560"/>
              <a:gd name="T31" fmla="*/ 2147483647 h 763"/>
              <a:gd name="T32" fmla="*/ 2147483647 w 560"/>
              <a:gd name="T33" fmla="*/ 2147483647 h 763"/>
              <a:gd name="T34" fmla="*/ 2147483647 w 560"/>
              <a:gd name="T35" fmla="*/ 2147483647 h 763"/>
              <a:gd name="T36" fmla="*/ 2147483647 w 560"/>
              <a:gd name="T37" fmla="*/ 2147483647 h 763"/>
              <a:gd name="T38" fmla="*/ 2147483647 w 560"/>
              <a:gd name="T39" fmla="*/ 2147483647 h 763"/>
              <a:gd name="T40" fmla="*/ 2147483647 w 560"/>
              <a:gd name="T41" fmla="*/ 2147483647 h 763"/>
              <a:gd name="T42" fmla="*/ 2147483647 w 560"/>
              <a:gd name="T43" fmla="*/ 2147483647 h 763"/>
              <a:gd name="T44" fmla="*/ 2147483647 w 560"/>
              <a:gd name="T45" fmla="*/ 2147483647 h 763"/>
              <a:gd name="T46" fmla="*/ 2147483647 w 560"/>
              <a:gd name="T47" fmla="*/ 2147483647 h 763"/>
              <a:gd name="T48" fmla="*/ 2147483647 w 560"/>
              <a:gd name="T49" fmla="*/ 2147483647 h 763"/>
              <a:gd name="T50" fmla="*/ 2147483647 w 560"/>
              <a:gd name="T51" fmla="*/ 2147483647 h 763"/>
              <a:gd name="T52" fmla="*/ 2147483647 w 560"/>
              <a:gd name="T53" fmla="*/ 2147483647 h 763"/>
              <a:gd name="T54" fmla="*/ 2147483647 w 560"/>
              <a:gd name="T55" fmla="*/ 2147483647 h 763"/>
              <a:gd name="T56" fmla="*/ 2147483647 w 560"/>
              <a:gd name="T57" fmla="*/ 2147483647 h 763"/>
              <a:gd name="T58" fmla="*/ 2147483647 w 560"/>
              <a:gd name="T59" fmla="*/ 2147483647 h 763"/>
              <a:gd name="T60" fmla="*/ 2147483647 w 560"/>
              <a:gd name="T61" fmla="*/ 2147483647 h 763"/>
              <a:gd name="T62" fmla="*/ 2147483647 w 560"/>
              <a:gd name="T63" fmla="*/ 2147483647 h 763"/>
              <a:gd name="T64" fmla="*/ 2147483647 w 560"/>
              <a:gd name="T65" fmla="*/ 2147483647 h 763"/>
              <a:gd name="T66" fmla="*/ 2147483647 w 560"/>
              <a:gd name="T67" fmla="*/ 2147483647 h 763"/>
              <a:gd name="T68" fmla="*/ 2147483647 w 560"/>
              <a:gd name="T69" fmla="*/ 2147483647 h 763"/>
              <a:gd name="T70" fmla="*/ 2147483647 w 560"/>
              <a:gd name="T71" fmla="*/ 2147483647 h 763"/>
              <a:gd name="T72" fmla="*/ 2147483647 w 560"/>
              <a:gd name="T73" fmla="*/ 2147483647 h 763"/>
              <a:gd name="T74" fmla="*/ 2147483647 w 560"/>
              <a:gd name="T75" fmla="*/ 2147483647 h 763"/>
              <a:gd name="T76" fmla="*/ 2147483647 w 560"/>
              <a:gd name="T77" fmla="*/ 2147483647 h 763"/>
              <a:gd name="T78" fmla="*/ 2147483647 w 560"/>
              <a:gd name="T79" fmla="*/ 2147483647 h 763"/>
              <a:gd name="T80" fmla="*/ 2147483647 w 560"/>
              <a:gd name="T81" fmla="*/ 2147483647 h 763"/>
              <a:gd name="T82" fmla="*/ 2147483647 w 560"/>
              <a:gd name="T83" fmla="*/ 2147483647 h 763"/>
              <a:gd name="T84" fmla="*/ 2147483647 w 560"/>
              <a:gd name="T85" fmla="*/ 2147483647 h 763"/>
              <a:gd name="T86" fmla="*/ 2147483647 w 560"/>
              <a:gd name="T87" fmla="*/ 2147483647 h 763"/>
              <a:gd name="T88" fmla="*/ 2147483647 w 560"/>
              <a:gd name="T89" fmla="*/ 0 h 763"/>
              <a:gd name="T90" fmla="*/ 2147483647 w 560"/>
              <a:gd name="T91" fmla="*/ 2147483647 h 763"/>
              <a:gd name="T92" fmla="*/ 2147483647 w 560"/>
              <a:gd name="T93" fmla="*/ 2147483647 h 763"/>
              <a:gd name="T94" fmla="*/ 2147483647 w 560"/>
              <a:gd name="T95" fmla="*/ 2147483647 h 763"/>
              <a:gd name="T96" fmla="*/ 2147483647 w 560"/>
              <a:gd name="T97" fmla="*/ 2147483647 h 763"/>
              <a:gd name="T98" fmla="*/ 0 w 560"/>
              <a:gd name="T99" fmla="*/ 2147483647 h 76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60" h="763">
                <a:moveTo>
                  <a:pt x="560" y="718"/>
                </a:moveTo>
                <a:lnTo>
                  <a:pt x="557" y="720"/>
                </a:lnTo>
                <a:lnTo>
                  <a:pt x="554" y="721"/>
                </a:lnTo>
                <a:lnTo>
                  <a:pt x="551" y="722"/>
                </a:lnTo>
                <a:lnTo>
                  <a:pt x="548" y="723"/>
                </a:lnTo>
                <a:lnTo>
                  <a:pt x="546" y="724"/>
                </a:lnTo>
                <a:lnTo>
                  <a:pt x="543" y="725"/>
                </a:lnTo>
                <a:lnTo>
                  <a:pt x="540" y="726"/>
                </a:lnTo>
                <a:lnTo>
                  <a:pt x="537" y="726"/>
                </a:lnTo>
                <a:lnTo>
                  <a:pt x="534" y="726"/>
                </a:lnTo>
                <a:lnTo>
                  <a:pt x="531" y="726"/>
                </a:lnTo>
                <a:lnTo>
                  <a:pt x="529" y="726"/>
                </a:lnTo>
                <a:lnTo>
                  <a:pt x="526" y="725"/>
                </a:lnTo>
                <a:lnTo>
                  <a:pt x="523" y="725"/>
                </a:lnTo>
                <a:lnTo>
                  <a:pt x="520" y="725"/>
                </a:lnTo>
                <a:lnTo>
                  <a:pt x="517" y="726"/>
                </a:lnTo>
                <a:lnTo>
                  <a:pt x="515" y="727"/>
                </a:lnTo>
                <a:lnTo>
                  <a:pt x="512" y="727"/>
                </a:lnTo>
                <a:lnTo>
                  <a:pt x="509" y="728"/>
                </a:lnTo>
                <a:lnTo>
                  <a:pt x="506" y="728"/>
                </a:lnTo>
                <a:lnTo>
                  <a:pt x="503" y="727"/>
                </a:lnTo>
                <a:lnTo>
                  <a:pt x="501" y="725"/>
                </a:lnTo>
                <a:lnTo>
                  <a:pt x="498" y="722"/>
                </a:lnTo>
                <a:lnTo>
                  <a:pt x="495" y="719"/>
                </a:lnTo>
                <a:lnTo>
                  <a:pt x="492" y="716"/>
                </a:lnTo>
                <a:lnTo>
                  <a:pt x="489" y="713"/>
                </a:lnTo>
                <a:lnTo>
                  <a:pt x="487" y="711"/>
                </a:lnTo>
                <a:lnTo>
                  <a:pt x="484" y="710"/>
                </a:lnTo>
                <a:lnTo>
                  <a:pt x="481" y="709"/>
                </a:lnTo>
                <a:lnTo>
                  <a:pt x="478" y="709"/>
                </a:lnTo>
                <a:lnTo>
                  <a:pt x="475" y="709"/>
                </a:lnTo>
                <a:lnTo>
                  <a:pt x="473" y="710"/>
                </a:lnTo>
                <a:lnTo>
                  <a:pt x="470" y="711"/>
                </a:lnTo>
                <a:lnTo>
                  <a:pt x="467" y="712"/>
                </a:lnTo>
                <a:lnTo>
                  <a:pt x="464" y="715"/>
                </a:lnTo>
                <a:lnTo>
                  <a:pt x="461" y="718"/>
                </a:lnTo>
                <a:lnTo>
                  <a:pt x="458" y="721"/>
                </a:lnTo>
                <a:lnTo>
                  <a:pt x="456" y="726"/>
                </a:lnTo>
                <a:lnTo>
                  <a:pt x="453" y="731"/>
                </a:lnTo>
                <a:lnTo>
                  <a:pt x="450" y="736"/>
                </a:lnTo>
                <a:lnTo>
                  <a:pt x="447" y="741"/>
                </a:lnTo>
                <a:lnTo>
                  <a:pt x="444" y="746"/>
                </a:lnTo>
                <a:lnTo>
                  <a:pt x="442" y="749"/>
                </a:lnTo>
                <a:lnTo>
                  <a:pt x="439" y="753"/>
                </a:lnTo>
                <a:lnTo>
                  <a:pt x="436" y="756"/>
                </a:lnTo>
                <a:lnTo>
                  <a:pt x="433" y="758"/>
                </a:lnTo>
                <a:lnTo>
                  <a:pt x="430" y="760"/>
                </a:lnTo>
                <a:lnTo>
                  <a:pt x="428" y="761"/>
                </a:lnTo>
                <a:lnTo>
                  <a:pt x="425" y="762"/>
                </a:lnTo>
                <a:lnTo>
                  <a:pt x="422" y="762"/>
                </a:lnTo>
                <a:lnTo>
                  <a:pt x="419" y="763"/>
                </a:lnTo>
                <a:lnTo>
                  <a:pt x="416" y="763"/>
                </a:lnTo>
                <a:lnTo>
                  <a:pt x="414" y="763"/>
                </a:lnTo>
                <a:lnTo>
                  <a:pt x="411" y="763"/>
                </a:lnTo>
                <a:lnTo>
                  <a:pt x="408" y="763"/>
                </a:lnTo>
                <a:lnTo>
                  <a:pt x="405" y="762"/>
                </a:lnTo>
                <a:lnTo>
                  <a:pt x="402" y="762"/>
                </a:lnTo>
                <a:lnTo>
                  <a:pt x="399" y="761"/>
                </a:lnTo>
                <a:lnTo>
                  <a:pt x="397" y="759"/>
                </a:lnTo>
                <a:lnTo>
                  <a:pt x="394" y="757"/>
                </a:lnTo>
                <a:lnTo>
                  <a:pt x="391" y="755"/>
                </a:lnTo>
                <a:lnTo>
                  <a:pt x="388" y="752"/>
                </a:lnTo>
                <a:lnTo>
                  <a:pt x="385" y="749"/>
                </a:lnTo>
                <a:lnTo>
                  <a:pt x="383" y="746"/>
                </a:lnTo>
                <a:lnTo>
                  <a:pt x="380" y="742"/>
                </a:lnTo>
                <a:lnTo>
                  <a:pt x="377" y="738"/>
                </a:lnTo>
                <a:lnTo>
                  <a:pt x="374" y="734"/>
                </a:lnTo>
                <a:lnTo>
                  <a:pt x="371" y="730"/>
                </a:lnTo>
                <a:lnTo>
                  <a:pt x="368" y="725"/>
                </a:lnTo>
                <a:lnTo>
                  <a:pt x="366" y="721"/>
                </a:lnTo>
                <a:lnTo>
                  <a:pt x="363" y="717"/>
                </a:lnTo>
                <a:lnTo>
                  <a:pt x="360" y="713"/>
                </a:lnTo>
                <a:lnTo>
                  <a:pt x="357" y="710"/>
                </a:lnTo>
                <a:lnTo>
                  <a:pt x="354" y="707"/>
                </a:lnTo>
                <a:lnTo>
                  <a:pt x="352" y="705"/>
                </a:lnTo>
                <a:lnTo>
                  <a:pt x="349" y="702"/>
                </a:lnTo>
                <a:lnTo>
                  <a:pt x="346" y="700"/>
                </a:lnTo>
                <a:lnTo>
                  <a:pt x="343" y="698"/>
                </a:lnTo>
                <a:lnTo>
                  <a:pt x="340" y="695"/>
                </a:lnTo>
                <a:lnTo>
                  <a:pt x="338" y="694"/>
                </a:lnTo>
                <a:lnTo>
                  <a:pt x="335" y="693"/>
                </a:lnTo>
                <a:lnTo>
                  <a:pt x="332" y="692"/>
                </a:lnTo>
                <a:lnTo>
                  <a:pt x="329" y="692"/>
                </a:lnTo>
                <a:lnTo>
                  <a:pt x="326" y="693"/>
                </a:lnTo>
                <a:lnTo>
                  <a:pt x="324" y="694"/>
                </a:lnTo>
                <a:lnTo>
                  <a:pt x="321" y="696"/>
                </a:lnTo>
                <a:lnTo>
                  <a:pt x="318" y="697"/>
                </a:lnTo>
                <a:lnTo>
                  <a:pt x="315" y="699"/>
                </a:lnTo>
                <a:lnTo>
                  <a:pt x="312" y="701"/>
                </a:lnTo>
                <a:lnTo>
                  <a:pt x="310" y="704"/>
                </a:lnTo>
                <a:lnTo>
                  <a:pt x="307" y="706"/>
                </a:lnTo>
                <a:lnTo>
                  <a:pt x="304" y="709"/>
                </a:lnTo>
                <a:lnTo>
                  <a:pt x="301" y="711"/>
                </a:lnTo>
                <a:lnTo>
                  <a:pt x="298" y="714"/>
                </a:lnTo>
                <a:lnTo>
                  <a:pt x="296" y="716"/>
                </a:lnTo>
                <a:lnTo>
                  <a:pt x="293" y="718"/>
                </a:lnTo>
                <a:lnTo>
                  <a:pt x="290" y="719"/>
                </a:lnTo>
                <a:lnTo>
                  <a:pt x="287" y="720"/>
                </a:lnTo>
                <a:lnTo>
                  <a:pt x="284" y="720"/>
                </a:lnTo>
                <a:lnTo>
                  <a:pt x="281" y="720"/>
                </a:lnTo>
                <a:lnTo>
                  <a:pt x="279" y="721"/>
                </a:lnTo>
                <a:lnTo>
                  <a:pt x="276" y="720"/>
                </a:lnTo>
                <a:lnTo>
                  <a:pt x="273" y="720"/>
                </a:lnTo>
                <a:lnTo>
                  <a:pt x="270" y="720"/>
                </a:lnTo>
                <a:lnTo>
                  <a:pt x="267" y="719"/>
                </a:lnTo>
                <a:lnTo>
                  <a:pt x="265" y="718"/>
                </a:lnTo>
                <a:lnTo>
                  <a:pt x="262" y="716"/>
                </a:lnTo>
                <a:lnTo>
                  <a:pt x="259" y="714"/>
                </a:lnTo>
                <a:lnTo>
                  <a:pt x="256" y="712"/>
                </a:lnTo>
                <a:lnTo>
                  <a:pt x="253" y="710"/>
                </a:lnTo>
                <a:lnTo>
                  <a:pt x="251" y="707"/>
                </a:lnTo>
                <a:lnTo>
                  <a:pt x="248" y="704"/>
                </a:lnTo>
                <a:lnTo>
                  <a:pt x="245" y="701"/>
                </a:lnTo>
                <a:lnTo>
                  <a:pt x="242" y="698"/>
                </a:lnTo>
                <a:lnTo>
                  <a:pt x="239" y="695"/>
                </a:lnTo>
                <a:lnTo>
                  <a:pt x="236" y="691"/>
                </a:lnTo>
                <a:lnTo>
                  <a:pt x="234" y="687"/>
                </a:lnTo>
                <a:lnTo>
                  <a:pt x="231" y="682"/>
                </a:lnTo>
                <a:lnTo>
                  <a:pt x="228" y="677"/>
                </a:lnTo>
                <a:lnTo>
                  <a:pt x="225" y="672"/>
                </a:lnTo>
                <a:lnTo>
                  <a:pt x="222" y="667"/>
                </a:lnTo>
                <a:lnTo>
                  <a:pt x="220" y="661"/>
                </a:lnTo>
                <a:lnTo>
                  <a:pt x="217" y="655"/>
                </a:lnTo>
                <a:lnTo>
                  <a:pt x="214" y="649"/>
                </a:lnTo>
                <a:lnTo>
                  <a:pt x="211" y="642"/>
                </a:lnTo>
                <a:lnTo>
                  <a:pt x="208" y="636"/>
                </a:lnTo>
                <a:lnTo>
                  <a:pt x="206" y="629"/>
                </a:lnTo>
                <a:lnTo>
                  <a:pt x="203" y="623"/>
                </a:lnTo>
                <a:lnTo>
                  <a:pt x="200" y="618"/>
                </a:lnTo>
                <a:lnTo>
                  <a:pt x="197" y="613"/>
                </a:lnTo>
                <a:lnTo>
                  <a:pt x="194" y="608"/>
                </a:lnTo>
                <a:lnTo>
                  <a:pt x="192" y="603"/>
                </a:lnTo>
                <a:lnTo>
                  <a:pt x="189" y="598"/>
                </a:lnTo>
                <a:lnTo>
                  <a:pt x="186" y="592"/>
                </a:lnTo>
                <a:lnTo>
                  <a:pt x="183" y="586"/>
                </a:lnTo>
                <a:lnTo>
                  <a:pt x="180" y="580"/>
                </a:lnTo>
                <a:lnTo>
                  <a:pt x="177" y="573"/>
                </a:lnTo>
                <a:lnTo>
                  <a:pt x="175" y="566"/>
                </a:lnTo>
                <a:lnTo>
                  <a:pt x="172" y="560"/>
                </a:lnTo>
                <a:lnTo>
                  <a:pt x="169" y="553"/>
                </a:lnTo>
                <a:lnTo>
                  <a:pt x="166" y="547"/>
                </a:lnTo>
                <a:lnTo>
                  <a:pt x="163" y="540"/>
                </a:lnTo>
                <a:lnTo>
                  <a:pt x="161" y="534"/>
                </a:lnTo>
                <a:lnTo>
                  <a:pt x="158" y="526"/>
                </a:lnTo>
                <a:lnTo>
                  <a:pt x="155" y="518"/>
                </a:lnTo>
                <a:lnTo>
                  <a:pt x="152" y="509"/>
                </a:lnTo>
                <a:lnTo>
                  <a:pt x="149" y="499"/>
                </a:lnTo>
                <a:lnTo>
                  <a:pt x="147" y="488"/>
                </a:lnTo>
                <a:lnTo>
                  <a:pt x="144" y="476"/>
                </a:lnTo>
                <a:lnTo>
                  <a:pt x="141" y="464"/>
                </a:lnTo>
                <a:lnTo>
                  <a:pt x="138" y="451"/>
                </a:lnTo>
                <a:lnTo>
                  <a:pt x="135" y="438"/>
                </a:lnTo>
                <a:lnTo>
                  <a:pt x="133" y="423"/>
                </a:lnTo>
                <a:lnTo>
                  <a:pt x="130" y="408"/>
                </a:lnTo>
                <a:lnTo>
                  <a:pt x="127" y="391"/>
                </a:lnTo>
                <a:lnTo>
                  <a:pt x="124" y="374"/>
                </a:lnTo>
                <a:lnTo>
                  <a:pt x="121" y="355"/>
                </a:lnTo>
                <a:lnTo>
                  <a:pt x="118" y="336"/>
                </a:lnTo>
                <a:lnTo>
                  <a:pt x="116" y="316"/>
                </a:lnTo>
                <a:lnTo>
                  <a:pt x="113" y="296"/>
                </a:lnTo>
                <a:lnTo>
                  <a:pt x="110" y="275"/>
                </a:lnTo>
                <a:lnTo>
                  <a:pt x="107" y="253"/>
                </a:lnTo>
                <a:lnTo>
                  <a:pt x="104" y="231"/>
                </a:lnTo>
                <a:lnTo>
                  <a:pt x="102" y="208"/>
                </a:lnTo>
                <a:lnTo>
                  <a:pt x="99" y="186"/>
                </a:lnTo>
                <a:lnTo>
                  <a:pt x="96" y="164"/>
                </a:lnTo>
                <a:lnTo>
                  <a:pt x="93" y="142"/>
                </a:lnTo>
                <a:lnTo>
                  <a:pt x="90" y="122"/>
                </a:lnTo>
                <a:lnTo>
                  <a:pt x="88" y="102"/>
                </a:lnTo>
                <a:lnTo>
                  <a:pt x="85" y="84"/>
                </a:lnTo>
                <a:lnTo>
                  <a:pt x="82" y="68"/>
                </a:lnTo>
                <a:lnTo>
                  <a:pt x="79" y="54"/>
                </a:lnTo>
                <a:lnTo>
                  <a:pt x="76" y="42"/>
                </a:lnTo>
                <a:lnTo>
                  <a:pt x="73" y="32"/>
                </a:lnTo>
                <a:lnTo>
                  <a:pt x="71" y="23"/>
                </a:lnTo>
                <a:lnTo>
                  <a:pt x="68" y="15"/>
                </a:lnTo>
                <a:lnTo>
                  <a:pt x="65" y="9"/>
                </a:lnTo>
                <a:lnTo>
                  <a:pt x="62" y="4"/>
                </a:lnTo>
                <a:lnTo>
                  <a:pt x="59" y="1"/>
                </a:lnTo>
                <a:lnTo>
                  <a:pt x="57" y="0"/>
                </a:lnTo>
                <a:lnTo>
                  <a:pt x="54" y="1"/>
                </a:lnTo>
                <a:lnTo>
                  <a:pt x="51" y="4"/>
                </a:lnTo>
                <a:lnTo>
                  <a:pt x="48" y="10"/>
                </a:lnTo>
                <a:lnTo>
                  <a:pt x="45" y="18"/>
                </a:lnTo>
                <a:lnTo>
                  <a:pt x="43" y="27"/>
                </a:lnTo>
                <a:lnTo>
                  <a:pt x="40" y="37"/>
                </a:lnTo>
                <a:lnTo>
                  <a:pt x="37" y="48"/>
                </a:lnTo>
                <a:lnTo>
                  <a:pt x="34" y="60"/>
                </a:lnTo>
                <a:lnTo>
                  <a:pt x="31" y="71"/>
                </a:lnTo>
                <a:lnTo>
                  <a:pt x="29" y="83"/>
                </a:lnTo>
                <a:lnTo>
                  <a:pt x="26" y="95"/>
                </a:lnTo>
                <a:lnTo>
                  <a:pt x="23" y="107"/>
                </a:lnTo>
                <a:lnTo>
                  <a:pt x="20" y="118"/>
                </a:lnTo>
                <a:lnTo>
                  <a:pt x="17" y="129"/>
                </a:lnTo>
                <a:lnTo>
                  <a:pt x="14" y="139"/>
                </a:lnTo>
                <a:lnTo>
                  <a:pt x="12" y="148"/>
                </a:lnTo>
                <a:lnTo>
                  <a:pt x="9" y="156"/>
                </a:lnTo>
                <a:lnTo>
                  <a:pt x="6" y="162"/>
                </a:lnTo>
                <a:lnTo>
                  <a:pt x="3" y="168"/>
                </a:lnTo>
                <a:lnTo>
                  <a:pt x="0" y="174"/>
                </a:lnTo>
              </a:path>
            </a:pathLst>
          </a:custGeom>
          <a:noFill/>
          <a:ln w="254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b="0" smtClean="0">
              <a:solidFill>
                <a:srgbClr val="FFFFFF"/>
              </a:solidFill>
              <a:latin typeface="Arial" pitchFamily="34" charset="0"/>
              <a:ea typeface="+mn-ea"/>
              <a:cs typeface="+mn-cs"/>
            </a:endParaRPr>
          </a:p>
        </p:txBody>
      </p:sp>
      <p:sp>
        <p:nvSpPr>
          <p:cNvPr id="67" name="Freeform 84"/>
          <p:cNvSpPr>
            <a:spLocks/>
          </p:cNvSpPr>
          <p:nvPr/>
        </p:nvSpPr>
        <p:spPr bwMode="auto">
          <a:xfrm>
            <a:off x="5965825" y="2957513"/>
            <a:ext cx="595313" cy="720725"/>
          </a:xfrm>
          <a:custGeom>
            <a:avLst/>
            <a:gdLst>
              <a:gd name="T0" fmla="*/ 2147483647 w 292"/>
              <a:gd name="T1" fmla="*/ 2147483647 h 255"/>
              <a:gd name="T2" fmla="*/ 2147483647 w 292"/>
              <a:gd name="T3" fmla="*/ 2147483647 h 255"/>
              <a:gd name="T4" fmla="*/ 2147483647 w 292"/>
              <a:gd name="T5" fmla="*/ 2147483647 h 255"/>
              <a:gd name="T6" fmla="*/ 2147483647 w 292"/>
              <a:gd name="T7" fmla="*/ 2147483647 h 255"/>
              <a:gd name="T8" fmla="*/ 2147483647 w 292"/>
              <a:gd name="T9" fmla="*/ 2147483647 h 255"/>
              <a:gd name="T10" fmla="*/ 2147483647 w 292"/>
              <a:gd name="T11" fmla="*/ 2147483647 h 255"/>
              <a:gd name="T12" fmla="*/ 2147483647 w 292"/>
              <a:gd name="T13" fmla="*/ 2147483647 h 255"/>
              <a:gd name="T14" fmla="*/ 2147483647 w 292"/>
              <a:gd name="T15" fmla="*/ 2147483647 h 255"/>
              <a:gd name="T16" fmla="*/ 2147483647 w 292"/>
              <a:gd name="T17" fmla="*/ 2147483647 h 255"/>
              <a:gd name="T18" fmla="*/ 2147483647 w 292"/>
              <a:gd name="T19" fmla="*/ 2147483647 h 255"/>
              <a:gd name="T20" fmla="*/ 2147483647 w 292"/>
              <a:gd name="T21" fmla="*/ 2147483647 h 255"/>
              <a:gd name="T22" fmla="*/ 2147483647 w 292"/>
              <a:gd name="T23" fmla="*/ 2147483647 h 255"/>
              <a:gd name="T24" fmla="*/ 2147483647 w 292"/>
              <a:gd name="T25" fmla="*/ 2147483647 h 255"/>
              <a:gd name="T26" fmla="*/ 2147483647 w 292"/>
              <a:gd name="T27" fmla="*/ 2147483647 h 255"/>
              <a:gd name="T28" fmla="*/ 2147483647 w 292"/>
              <a:gd name="T29" fmla="*/ 2147483647 h 255"/>
              <a:gd name="T30" fmla="*/ 2147483647 w 292"/>
              <a:gd name="T31" fmla="*/ 2147483647 h 255"/>
              <a:gd name="T32" fmla="*/ 2147483647 w 292"/>
              <a:gd name="T33" fmla="*/ 2147483647 h 255"/>
              <a:gd name="T34" fmla="*/ 2147483647 w 292"/>
              <a:gd name="T35" fmla="*/ 2147483647 h 255"/>
              <a:gd name="T36" fmla="*/ 2147483647 w 292"/>
              <a:gd name="T37" fmla="*/ 2147483647 h 255"/>
              <a:gd name="T38" fmla="*/ 2147483647 w 292"/>
              <a:gd name="T39" fmla="*/ 2147483647 h 255"/>
              <a:gd name="T40" fmla="*/ 2147483647 w 292"/>
              <a:gd name="T41" fmla="*/ 2147483647 h 255"/>
              <a:gd name="T42" fmla="*/ 2147483647 w 292"/>
              <a:gd name="T43" fmla="*/ 2147483647 h 255"/>
              <a:gd name="T44" fmla="*/ 2147483647 w 292"/>
              <a:gd name="T45" fmla="*/ 2147483647 h 255"/>
              <a:gd name="T46" fmla="*/ 2147483647 w 292"/>
              <a:gd name="T47" fmla="*/ 2147483647 h 255"/>
              <a:gd name="T48" fmla="*/ 2147483647 w 292"/>
              <a:gd name="T49" fmla="*/ 2147483647 h 255"/>
              <a:gd name="T50" fmla="*/ 2147483647 w 292"/>
              <a:gd name="T51" fmla="*/ 2147483647 h 255"/>
              <a:gd name="T52" fmla="*/ 2147483647 w 292"/>
              <a:gd name="T53" fmla="*/ 2147483647 h 255"/>
              <a:gd name="T54" fmla="*/ 2147483647 w 292"/>
              <a:gd name="T55" fmla="*/ 2147483647 h 255"/>
              <a:gd name="T56" fmla="*/ 2147483647 w 292"/>
              <a:gd name="T57" fmla="*/ 2147483647 h 255"/>
              <a:gd name="T58" fmla="*/ 2147483647 w 292"/>
              <a:gd name="T59" fmla="*/ 2147483647 h 255"/>
              <a:gd name="T60" fmla="*/ 2147483647 w 292"/>
              <a:gd name="T61" fmla="*/ 2147483647 h 255"/>
              <a:gd name="T62" fmla="*/ 2147483647 w 292"/>
              <a:gd name="T63" fmla="*/ 2147483647 h 255"/>
              <a:gd name="T64" fmla="*/ 2147483647 w 292"/>
              <a:gd name="T65" fmla="*/ 2147483647 h 255"/>
              <a:gd name="T66" fmla="*/ 2147483647 w 292"/>
              <a:gd name="T67" fmla="*/ 2147483647 h 255"/>
              <a:gd name="T68" fmla="*/ 2147483647 w 292"/>
              <a:gd name="T69" fmla="*/ 2147483647 h 255"/>
              <a:gd name="T70" fmla="*/ 2147483647 w 292"/>
              <a:gd name="T71" fmla="*/ 2147483647 h 255"/>
              <a:gd name="T72" fmla="*/ 2147483647 w 292"/>
              <a:gd name="T73" fmla="*/ 2147483647 h 255"/>
              <a:gd name="T74" fmla="*/ 2147483647 w 292"/>
              <a:gd name="T75" fmla="*/ 2147483647 h 255"/>
              <a:gd name="T76" fmla="*/ 2147483647 w 292"/>
              <a:gd name="T77" fmla="*/ 2147483647 h 255"/>
              <a:gd name="T78" fmla="*/ 2147483647 w 292"/>
              <a:gd name="T79" fmla="*/ 2147483647 h 255"/>
              <a:gd name="T80" fmla="*/ 2147483647 w 292"/>
              <a:gd name="T81" fmla="*/ 2147483647 h 255"/>
              <a:gd name="T82" fmla="*/ 2147483647 w 292"/>
              <a:gd name="T83" fmla="*/ 2147483647 h 255"/>
              <a:gd name="T84" fmla="*/ 2147483647 w 292"/>
              <a:gd name="T85" fmla="*/ 2147483647 h 255"/>
              <a:gd name="T86" fmla="*/ 2147483647 w 292"/>
              <a:gd name="T87" fmla="*/ 2147483647 h 255"/>
              <a:gd name="T88" fmla="*/ 2147483647 w 292"/>
              <a:gd name="T89" fmla="*/ 2147483647 h 255"/>
              <a:gd name="T90" fmla="*/ 2147483647 w 292"/>
              <a:gd name="T91" fmla="*/ 2147483647 h 255"/>
              <a:gd name="T92" fmla="*/ 2147483647 w 292"/>
              <a:gd name="T93" fmla="*/ 2147483647 h 255"/>
              <a:gd name="T94" fmla="*/ 2147483647 w 292"/>
              <a:gd name="T95" fmla="*/ 2147483647 h 255"/>
              <a:gd name="T96" fmla="*/ 2147483647 w 292"/>
              <a:gd name="T97" fmla="*/ 2147483647 h 255"/>
              <a:gd name="T98" fmla="*/ 2147483647 w 292"/>
              <a:gd name="T99" fmla="*/ 2147483647 h 255"/>
              <a:gd name="T100" fmla="*/ 2147483647 w 292"/>
              <a:gd name="T101" fmla="*/ 2147483647 h 255"/>
              <a:gd name="T102" fmla="*/ 2147483647 w 292"/>
              <a:gd name="T103" fmla="*/ 2147483647 h 255"/>
              <a:gd name="T104" fmla="*/ 0 w 292"/>
              <a:gd name="T105" fmla="*/ 0 h 2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2" h="255">
                <a:moveTo>
                  <a:pt x="292" y="75"/>
                </a:moveTo>
                <a:lnTo>
                  <a:pt x="290" y="80"/>
                </a:lnTo>
                <a:lnTo>
                  <a:pt x="287" y="86"/>
                </a:lnTo>
                <a:lnTo>
                  <a:pt x="284" y="91"/>
                </a:lnTo>
                <a:lnTo>
                  <a:pt x="281" y="97"/>
                </a:lnTo>
                <a:lnTo>
                  <a:pt x="278" y="103"/>
                </a:lnTo>
                <a:lnTo>
                  <a:pt x="276" y="109"/>
                </a:lnTo>
                <a:lnTo>
                  <a:pt x="273" y="115"/>
                </a:lnTo>
                <a:lnTo>
                  <a:pt x="270" y="121"/>
                </a:lnTo>
                <a:lnTo>
                  <a:pt x="267" y="125"/>
                </a:lnTo>
                <a:lnTo>
                  <a:pt x="264" y="129"/>
                </a:lnTo>
                <a:lnTo>
                  <a:pt x="262" y="131"/>
                </a:lnTo>
                <a:lnTo>
                  <a:pt x="259" y="133"/>
                </a:lnTo>
                <a:lnTo>
                  <a:pt x="256" y="135"/>
                </a:lnTo>
                <a:lnTo>
                  <a:pt x="253" y="137"/>
                </a:lnTo>
                <a:lnTo>
                  <a:pt x="250" y="140"/>
                </a:lnTo>
                <a:lnTo>
                  <a:pt x="247" y="144"/>
                </a:lnTo>
                <a:lnTo>
                  <a:pt x="245" y="147"/>
                </a:lnTo>
                <a:lnTo>
                  <a:pt x="242" y="149"/>
                </a:lnTo>
                <a:lnTo>
                  <a:pt x="239" y="151"/>
                </a:lnTo>
                <a:lnTo>
                  <a:pt x="236" y="153"/>
                </a:lnTo>
                <a:lnTo>
                  <a:pt x="233" y="154"/>
                </a:lnTo>
                <a:lnTo>
                  <a:pt x="231" y="155"/>
                </a:lnTo>
                <a:lnTo>
                  <a:pt x="228" y="158"/>
                </a:lnTo>
                <a:lnTo>
                  <a:pt x="225" y="161"/>
                </a:lnTo>
                <a:lnTo>
                  <a:pt x="222" y="166"/>
                </a:lnTo>
                <a:lnTo>
                  <a:pt x="219" y="171"/>
                </a:lnTo>
                <a:lnTo>
                  <a:pt x="217" y="178"/>
                </a:lnTo>
                <a:lnTo>
                  <a:pt x="214" y="184"/>
                </a:lnTo>
                <a:lnTo>
                  <a:pt x="211" y="190"/>
                </a:lnTo>
                <a:lnTo>
                  <a:pt x="208" y="195"/>
                </a:lnTo>
                <a:lnTo>
                  <a:pt x="205" y="199"/>
                </a:lnTo>
                <a:lnTo>
                  <a:pt x="202" y="203"/>
                </a:lnTo>
                <a:lnTo>
                  <a:pt x="200" y="206"/>
                </a:lnTo>
                <a:lnTo>
                  <a:pt x="197" y="209"/>
                </a:lnTo>
                <a:lnTo>
                  <a:pt x="194" y="211"/>
                </a:lnTo>
                <a:lnTo>
                  <a:pt x="191" y="212"/>
                </a:lnTo>
                <a:lnTo>
                  <a:pt x="188" y="212"/>
                </a:lnTo>
                <a:lnTo>
                  <a:pt x="186" y="212"/>
                </a:lnTo>
                <a:lnTo>
                  <a:pt x="183" y="211"/>
                </a:lnTo>
                <a:lnTo>
                  <a:pt x="180" y="211"/>
                </a:lnTo>
                <a:lnTo>
                  <a:pt x="177" y="210"/>
                </a:lnTo>
                <a:lnTo>
                  <a:pt x="174" y="210"/>
                </a:lnTo>
                <a:lnTo>
                  <a:pt x="172" y="211"/>
                </a:lnTo>
                <a:lnTo>
                  <a:pt x="169" y="212"/>
                </a:lnTo>
                <a:lnTo>
                  <a:pt x="166" y="212"/>
                </a:lnTo>
                <a:lnTo>
                  <a:pt x="163" y="213"/>
                </a:lnTo>
                <a:lnTo>
                  <a:pt x="160" y="214"/>
                </a:lnTo>
                <a:lnTo>
                  <a:pt x="158" y="214"/>
                </a:lnTo>
                <a:lnTo>
                  <a:pt x="155" y="216"/>
                </a:lnTo>
                <a:lnTo>
                  <a:pt x="152" y="217"/>
                </a:lnTo>
                <a:lnTo>
                  <a:pt x="149" y="219"/>
                </a:lnTo>
                <a:lnTo>
                  <a:pt x="146" y="220"/>
                </a:lnTo>
                <a:lnTo>
                  <a:pt x="143" y="220"/>
                </a:lnTo>
                <a:lnTo>
                  <a:pt x="141" y="218"/>
                </a:lnTo>
                <a:lnTo>
                  <a:pt x="138" y="215"/>
                </a:lnTo>
                <a:lnTo>
                  <a:pt x="135" y="212"/>
                </a:lnTo>
                <a:lnTo>
                  <a:pt x="132" y="209"/>
                </a:lnTo>
                <a:lnTo>
                  <a:pt x="129" y="207"/>
                </a:lnTo>
                <a:lnTo>
                  <a:pt x="127" y="207"/>
                </a:lnTo>
                <a:lnTo>
                  <a:pt x="124" y="207"/>
                </a:lnTo>
                <a:lnTo>
                  <a:pt x="121" y="208"/>
                </a:lnTo>
                <a:lnTo>
                  <a:pt x="118" y="209"/>
                </a:lnTo>
                <a:lnTo>
                  <a:pt x="115" y="211"/>
                </a:lnTo>
                <a:lnTo>
                  <a:pt x="113" y="215"/>
                </a:lnTo>
                <a:lnTo>
                  <a:pt x="110" y="219"/>
                </a:lnTo>
                <a:lnTo>
                  <a:pt x="107" y="225"/>
                </a:lnTo>
                <a:lnTo>
                  <a:pt x="104" y="231"/>
                </a:lnTo>
                <a:lnTo>
                  <a:pt x="101" y="238"/>
                </a:lnTo>
                <a:lnTo>
                  <a:pt x="99" y="245"/>
                </a:lnTo>
                <a:lnTo>
                  <a:pt x="96" y="250"/>
                </a:lnTo>
                <a:lnTo>
                  <a:pt x="93" y="254"/>
                </a:lnTo>
                <a:lnTo>
                  <a:pt x="90" y="255"/>
                </a:lnTo>
                <a:lnTo>
                  <a:pt x="87" y="254"/>
                </a:lnTo>
                <a:lnTo>
                  <a:pt x="84" y="250"/>
                </a:lnTo>
                <a:lnTo>
                  <a:pt x="82" y="243"/>
                </a:lnTo>
                <a:lnTo>
                  <a:pt x="79" y="233"/>
                </a:lnTo>
                <a:lnTo>
                  <a:pt x="76" y="220"/>
                </a:lnTo>
                <a:lnTo>
                  <a:pt x="73" y="205"/>
                </a:lnTo>
                <a:lnTo>
                  <a:pt x="70" y="189"/>
                </a:lnTo>
                <a:lnTo>
                  <a:pt x="68" y="172"/>
                </a:lnTo>
                <a:lnTo>
                  <a:pt x="65" y="157"/>
                </a:lnTo>
                <a:lnTo>
                  <a:pt x="62" y="145"/>
                </a:lnTo>
                <a:lnTo>
                  <a:pt x="59" y="135"/>
                </a:lnTo>
                <a:lnTo>
                  <a:pt x="56" y="128"/>
                </a:lnTo>
                <a:lnTo>
                  <a:pt x="54" y="123"/>
                </a:lnTo>
                <a:lnTo>
                  <a:pt x="51" y="121"/>
                </a:lnTo>
                <a:lnTo>
                  <a:pt x="48" y="118"/>
                </a:lnTo>
                <a:lnTo>
                  <a:pt x="45" y="116"/>
                </a:lnTo>
                <a:lnTo>
                  <a:pt x="42" y="114"/>
                </a:lnTo>
                <a:lnTo>
                  <a:pt x="39" y="111"/>
                </a:lnTo>
                <a:lnTo>
                  <a:pt x="37" y="109"/>
                </a:lnTo>
                <a:lnTo>
                  <a:pt x="34" y="107"/>
                </a:lnTo>
                <a:lnTo>
                  <a:pt x="31" y="107"/>
                </a:lnTo>
                <a:lnTo>
                  <a:pt x="28" y="106"/>
                </a:lnTo>
                <a:lnTo>
                  <a:pt x="25" y="105"/>
                </a:lnTo>
                <a:lnTo>
                  <a:pt x="23" y="100"/>
                </a:lnTo>
                <a:lnTo>
                  <a:pt x="20" y="91"/>
                </a:lnTo>
                <a:lnTo>
                  <a:pt x="17" y="78"/>
                </a:lnTo>
                <a:lnTo>
                  <a:pt x="14" y="63"/>
                </a:lnTo>
                <a:lnTo>
                  <a:pt x="11" y="47"/>
                </a:lnTo>
                <a:lnTo>
                  <a:pt x="9" y="32"/>
                </a:lnTo>
                <a:lnTo>
                  <a:pt x="6" y="20"/>
                </a:lnTo>
                <a:lnTo>
                  <a:pt x="3" y="10"/>
                </a:lnTo>
                <a:lnTo>
                  <a:pt x="0" y="1"/>
                </a:lnTo>
                <a:lnTo>
                  <a:pt x="0" y="0"/>
                </a:lnTo>
              </a:path>
            </a:pathLst>
          </a:custGeom>
          <a:noFill/>
          <a:ln w="254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sz="1800" b="0" smtClean="0">
              <a:solidFill>
                <a:srgbClr val="FFFFFF"/>
              </a:solidFill>
              <a:latin typeface="Arial" pitchFamily="34" charset="0"/>
              <a:ea typeface="+mn-ea"/>
              <a:cs typeface="+mn-cs"/>
            </a:endParaRPr>
          </a:p>
        </p:txBody>
      </p:sp>
      <p:sp>
        <p:nvSpPr>
          <p:cNvPr id="68" name="Rectangle 85"/>
          <p:cNvSpPr>
            <a:spLocks noChangeArrowheads="1"/>
          </p:cNvSpPr>
          <p:nvPr/>
        </p:nvSpPr>
        <p:spPr bwMode="auto">
          <a:xfrm>
            <a:off x="5965825" y="2286000"/>
            <a:ext cx="2873375" cy="304958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nl-NL" smtClean="0">
              <a:solidFill>
                <a:srgbClr val="686B5D"/>
              </a:solidFill>
              <a:latin typeface="Arial" pitchFamily="34" charset="0"/>
              <a:ea typeface="ＭＳ Ｐゴシック" pitchFamily="34" charset="-128"/>
              <a:cs typeface="+mn-cs"/>
            </a:endParaRPr>
          </a:p>
        </p:txBody>
      </p:sp>
      <p:sp>
        <p:nvSpPr>
          <p:cNvPr id="69" name="Rectangle 53"/>
          <p:cNvSpPr>
            <a:spLocks noChangeArrowheads="1"/>
          </p:cNvSpPr>
          <p:nvPr/>
        </p:nvSpPr>
        <p:spPr bwMode="auto">
          <a:xfrm>
            <a:off x="5719763" y="5181600"/>
            <a:ext cx="1143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l-NL" sz="1600" smtClean="0">
                <a:solidFill>
                  <a:srgbClr val="FFFFFF"/>
                </a:solidFill>
                <a:latin typeface="Arial" pitchFamily="34" charset="0"/>
                <a:ea typeface="ＭＳ Ｐゴシック" pitchFamily="34" charset="-128"/>
                <a:cs typeface="Arial" pitchFamily="34" charset="0"/>
              </a:rPr>
              <a:t>0</a:t>
            </a:r>
          </a:p>
        </p:txBody>
      </p:sp>
      <p:sp>
        <p:nvSpPr>
          <p:cNvPr id="70" name="Rectangle 174"/>
          <p:cNvSpPr>
            <a:spLocks noChangeArrowheads="1"/>
          </p:cNvSpPr>
          <p:nvPr/>
        </p:nvSpPr>
        <p:spPr bwMode="auto">
          <a:xfrm>
            <a:off x="7010400" y="5635625"/>
            <a:ext cx="793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l-NL" i="1" smtClean="0">
                <a:solidFill>
                  <a:srgbClr val="FFFFFF"/>
                </a:solidFill>
                <a:latin typeface="Arial" pitchFamily="34" charset="0"/>
                <a:ea typeface="ＭＳ Ｐゴシック" pitchFamily="34" charset="-128"/>
                <a:cs typeface="Arial" pitchFamily="34" charset="0"/>
              </a:rPr>
              <a:t>V  </a:t>
            </a:r>
            <a:r>
              <a:rPr lang="nl-NL" smtClean="0">
                <a:solidFill>
                  <a:srgbClr val="FFFFFF"/>
                </a:solidFill>
                <a:latin typeface="Arial" pitchFamily="34" charset="0"/>
                <a:ea typeface="ＭＳ Ｐゴシック" pitchFamily="34" charset="-128"/>
                <a:cs typeface="Arial" pitchFamily="34" charset="0"/>
              </a:rPr>
              <a:t>(</a:t>
            </a:r>
            <a:r>
              <a:rPr lang="nl-NL" smtClean="0">
                <a:solidFill>
                  <a:srgbClr val="FFFFFF"/>
                </a:solidFill>
                <a:latin typeface="Symbol" pitchFamily="18" charset="2"/>
                <a:ea typeface="ＭＳ Ｐゴシック" pitchFamily="34" charset="-128"/>
                <a:cs typeface="Arial" pitchFamily="34" charset="0"/>
              </a:rPr>
              <a:t>m</a:t>
            </a:r>
            <a:r>
              <a:rPr lang="nl-NL" smtClean="0">
                <a:solidFill>
                  <a:srgbClr val="FFFFFF"/>
                </a:solidFill>
                <a:latin typeface="Arial" pitchFamily="34" charset="0"/>
                <a:ea typeface="ＭＳ Ｐゴシック" pitchFamily="34" charset="-128"/>
                <a:cs typeface="Arial" pitchFamily="34" charset="0"/>
              </a:rPr>
              <a:t>V)</a:t>
            </a:r>
          </a:p>
        </p:txBody>
      </p:sp>
      <p:sp>
        <p:nvSpPr>
          <p:cNvPr id="71" name="Rectangle 174"/>
          <p:cNvSpPr>
            <a:spLocks noChangeArrowheads="1"/>
          </p:cNvSpPr>
          <p:nvPr/>
        </p:nvSpPr>
        <p:spPr bwMode="auto">
          <a:xfrm rot="-5400000">
            <a:off x="4845843" y="4085432"/>
            <a:ext cx="1528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l-NL" i="1" smtClean="0">
                <a:solidFill>
                  <a:srgbClr val="FFFFFF"/>
                </a:solidFill>
                <a:latin typeface="Arial" pitchFamily="34" charset="0"/>
                <a:ea typeface="ＭＳ Ｐゴシック" pitchFamily="34" charset="-128"/>
                <a:cs typeface="Arial" pitchFamily="34" charset="0"/>
              </a:rPr>
              <a:t>dI/dV</a:t>
            </a:r>
            <a:r>
              <a:rPr lang="nl-NL" smtClean="0">
                <a:solidFill>
                  <a:srgbClr val="FFFFFF"/>
                </a:solidFill>
                <a:latin typeface="Arial" pitchFamily="34" charset="0"/>
                <a:ea typeface="ＭＳ Ｐゴシック" pitchFamily="34" charset="-128"/>
                <a:cs typeface="Arial" pitchFamily="34" charset="0"/>
              </a:rPr>
              <a:t>  (2e</a:t>
            </a:r>
            <a:r>
              <a:rPr lang="nl-NL" baseline="30000" smtClean="0">
                <a:solidFill>
                  <a:srgbClr val="FFFFFF"/>
                </a:solidFill>
                <a:latin typeface="Arial" pitchFamily="34" charset="0"/>
                <a:ea typeface="ＭＳ Ｐゴシック" pitchFamily="34" charset="-128"/>
                <a:cs typeface="Arial" pitchFamily="34" charset="0"/>
              </a:rPr>
              <a:t>2</a:t>
            </a:r>
            <a:r>
              <a:rPr lang="nl-NL" smtClean="0">
                <a:solidFill>
                  <a:srgbClr val="FFFFFF"/>
                </a:solidFill>
                <a:latin typeface="Arial" pitchFamily="34" charset="0"/>
                <a:ea typeface="ＭＳ Ｐゴシック" pitchFamily="34" charset="-128"/>
                <a:cs typeface="Arial" pitchFamily="34" charset="0"/>
              </a:rPr>
              <a:t>/h)</a:t>
            </a:r>
          </a:p>
        </p:txBody>
      </p:sp>
      <p:sp>
        <p:nvSpPr>
          <p:cNvPr id="72" name="Rectangle 62"/>
          <p:cNvSpPr>
            <a:spLocks noChangeArrowheads="1"/>
          </p:cNvSpPr>
          <p:nvPr/>
        </p:nvSpPr>
        <p:spPr bwMode="auto">
          <a:xfrm>
            <a:off x="6038850" y="5322888"/>
            <a:ext cx="406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l-NL" sz="1600" smtClean="0">
                <a:solidFill>
                  <a:srgbClr val="FFFFFF"/>
                </a:solidFill>
                <a:latin typeface="Arial" pitchFamily="34" charset="0"/>
                <a:ea typeface="ＭＳ Ｐゴシック" pitchFamily="34" charset="-128"/>
                <a:cs typeface="Arial" pitchFamily="34" charset="0"/>
              </a:rPr>
              <a:t>-400</a:t>
            </a:r>
          </a:p>
        </p:txBody>
      </p:sp>
      <p:sp>
        <p:nvSpPr>
          <p:cNvPr id="73" name="Rectangle 68"/>
          <p:cNvSpPr>
            <a:spLocks noChangeArrowheads="1"/>
          </p:cNvSpPr>
          <p:nvPr/>
        </p:nvSpPr>
        <p:spPr bwMode="auto">
          <a:xfrm>
            <a:off x="7277100" y="5322888"/>
            <a:ext cx="1698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l-NL" sz="1600" smtClean="0">
                <a:solidFill>
                  <a:srgbClr val="686B5D"/>
                </a:solidFill>
                <a:latin typeface="Arial" pitchFamily="34" charset="0"/>
                <a:ea typeface="ＭＳ Ｐゴシック" pitchFamily="34" charset="-128"/>
                <a:cs typeface="Arial" pitchFamily="34" charset="0"/>
              </a:rPr>
              <a:t> </a:t>
            </a:r>
            <a:r>
              <a:rPr lang="nl-NL" sz="1600" smtClean="0">
                <a:solidFill>
                  <a:srgbClr val="FFFFFF"/>
                </a:solidFill>
                <a:latin typeface="Arial" pitchFamily="34" charset="0"/>
                <a:ea typeface="ＭＳ Ｐゴシック" pitchFamily="34" charset="-128"/>
                <a:cs typeface="Arial" pitchFamily="34" charset="0"/>
              </a:rPr>
              <a:t>0</a:t>
            </a:r>
          </a:p>
        </p:txBody>
      </p:sp>
      <p:sp>
        <p:nvSpPr>
          <p:cNvPr id="74" name="Rectangle 74"/>
          <p:cNvSpPr>
            <a:spLocks noChangeArrowheads="1"/>
          </p:cNvSpPr>
          <p:nvPr/>
        </p:nvSpPr>
        <p:spPr bwMode="auto">
          <a:xfrm>
            <a:off x="8293100" y="5322888"/>
            <a:ext cx="3952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l-NL" sz="1600" smtClean="0">
                <a:solidFill>
                  <a:srgbClr val="FFFFFF"/>
                </a:solidFill>
                <a:latin typeface="Arial" pitchFamily="34" charset="0"/>
                <a:ea typeface="ＭＳ Ｐゴシック" pitchFamily="34" charset="-128"/>
                <a:cs typeface="Arial" pitchFamily="34" charset="0"/>
              </a:rPr>
              <a:t> 400</a:t>
            </a:r>
          </a:p>
        </p:txBody>
      </p:sp>
      <p:cxnSp>
        <p:nvCxnSpPr>
          <p:cNvPr id="75" name="Straight Arrow Connector 74"/>
          <p:cNvCxnSpPr>
            <a:cxnSpLocks noChangeShapeType="1"/>
          </p:cNvCxnSpPr>
          <p:nvPr/>
        </p:nvCxnSpPr>
        <p:spPr bwMode="auto">
          <a:xfrm>
            <a:off x="6653213" y="2660650"/>
            <a:ext cx="1454150" cy="6350"/>
          </a:xfrm>
          <a:prstGeom prst="straightConnector1">
            <a:avLst/>
          </a:prstGeom>
          <a:noFill/>
          <a:ln w="12700">
            <a:solidFill>
              <a:srgbClr val="000000"/>
            </a:solidFill>
            <a:round/>
            <a:headEnd type="arrow" w="med" len="me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6" name="TextBox 23"/>
          <p:cNvSpPr txBox="1">
            <a:spLocks noChangeArrowheads="1"/>
          </p:cNvSpPr>
          <p:nvPr/>
        </p:nvSpPr>
        <p:spPr bwMode="auto">
          <a:xfrm>
            <a:off x="7054850" y="2647950"/>
            <a:ext cx="481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mtClean="0">
                <a:solidFill>
                  <a:srgbClr val="000000"/>
                </a:solidFill>
                <a:ea typeface="ＭＳ Ｐゴシック" pitchFamily="34" charset="-128"/>
                <a:cs typeface="+mn-cs"/>
              </a:rPr>
              <a:t>2</a:t>
            </a:r>
            <a:r>
              <a:rPr lang="en-US" smtClean="0">
                <a:solidFill>
                  <a:srgbClr val="000000"/>
                </a:solidFill>
                <a:latin typeface="Symbol" pitchFamily="18" charset="2"/>
                <a:ea typeface="ＭＳ Ｐゴシック" pitchFamily="34" charset="-128"/>
                <a:cs typeface="+mn-cs"/>
              </a:rPr>
              <a:t>D</a:t>
            </a:r>
          </a:p>
        </p:txBody>
      </p:sp>
      <p:sp>
        <p:nvSpPr>
          <p:cNvPr id="77" name="Title 1"/>
          <p:cNvSpPr txBox="1">
            <a:spLocks/>
          </p:cNvSpPr>
          <p:nvPr/>
        </p:nvSpPr>
        <p:spPr bwMode="auto">
          <a:xfrm>
            <a:off x="5169772" y="0"/>
            <a:ext cx="3974227"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0" cap="none" spc="0" normalizeH="0" baseline="0" noProof="0" dirty="0" smtClean="0">
                <a:ln>
                  <a:noFill/>
                </a:ln>
                <a:solidFill>
                  <a:srgbClr val="F0F2A8"/>
                </a:solidFill>
                <a:effectLst>
                  <a:outerShdw blurRad="38100" dist="38100" dir="2700000" algn="tl">
                    <a:srgbClr val="000000"/>
                  </a:outerShdw>
                </a:effectLst>
                <a:uLnTx/>
                <a:uFillTx/>
                <a:latin typeface="Tahoma"/>
                <a:ea typeface="+mj-ea"/>
                <a:cs typeface="+mj-cs"/>
              </a:rPr>
              <a:t>N-NW-S</a:t>
            </a:r>
            <a:r>
              <a:rPr kumimoji="0" lang="en-GB" sz="3600" b="0" i="0" u="none" strike="noStrike" kern="0" cap="none" spc="0" normalizeH="0" noProof="0" dirty="0" smtClean="0">
                <a:ln>
                  <a:noFill/>
                </a:ln>
                <a:solidFill>
                  <a:srgbClr val="F0F2A8"/>
                </a:solidFill>
                <a:effectLst>
                  <a:outerShdw blurRad="38100" dist="38100" dir="2700000" algn="tl">
                    <a:srgbClr val="000000"/>
                  </a:outerShdw>
                </a:effectLst>
                <a:uLnTx/>
                <a:uFillTx/>
                <a:latin typeface="Tahoma"/>
                <a:ea typeface="+mj-ea"/>
                <a:cs typeface="+mj-cs"/>
              </a:rPr>
              <a:t> devices</a:t>
            </a:r>
            <a:endParaRPr kumimoji="0" lang="nl-NL" sz="3600" b="0" i="0" u="none" strike="noStrike" kern="0" cap="none" spc="0" normalizeH="0" baseline="0" noProof="0" dirty="0">
              <a:ln>
                <a:noFill/>
              </a:ln>
              <a:solidFill>
                <a:srgbClr val="F0F2A8"/>
              </a:solidFill>
              <a:effectLst>
                <a:outerShdw blurRad="38100" dist="38100" dir="2700000" algn="tl">
                  <a:srgbClr val="000000"/>
                </a:outerShdw>
              </a:effectLst>
              <a:uLnTx/>
              <a:uFillTx/>
              <a:latin typeface="Tahoma"/>
              <a:ea typeface="+mj-ea"/>
              <a:cs typeface="+mj-cs"/>
            </a:endParaRPr>
          </a:p>
        </p:txBody>
      </p:sp>
    </p:spTree>
    <p:extLst>
      <p:ext uri="{BB962C8B-B14F-4D97-AF65-F5344CB8AC3E}">
        <p14:creationId xmlns:p14="http://schemas.microsoft.com/office/powerpoint/2010/main" val="9164108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pPr eaLnBrk="1" hangingPunct="1">
              <a:defRPr/>
            </a:pPr>
            <a:r>
              <a:rPr lang="nl-NL" sz="4000" dirty="0" err="1" smtClean="0"/>
              <a:t>Finite</a:t>
            </a:r>
            <a:r>
              <a:rPr lang="nl-NL" sz="4000" dirty="0" smtClean="0"/>
              <a:t> field zero bias peak</a:t>
            </a:r>
          </a:p>
        </p:txBody>
      </p:sp>
      <p:pic>
        <p:nvPicPr>
          <p:cNvPr id="14" name="Picture 2" descr="watefall610 [Convert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066800"/>
            <a:ext cx="6995120" cy="52463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waterfall61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90194" y="1439843"/>
            <a:ext cx="5355793" cy="4075386"/>
          </a:xfrm>
          <a:prstGeom prst="rect">
            <a:avLst/>
          </a:prstGeom>
        </p:spPr>
      </p:pic>
      <p:sp>
        <p:nvSpPr>
          <p:cNvPr id="16" name="Rectangle 174"/>
          <p:cNvSpPr>
            <a:spLocks noChangeArrowheads="1"/>
          </p:cNvSpPr>
          <p:nvPr/>
        </p:nvSpPr>
        <p:spPr bwMode="auto">
          <a:xfrm>
            <a:off x="3466418" y="5096649"/>
            <a:ext cx="10708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l-NL" i="1">
                <a:solidFill>
                  <a:srgbClr val="000000"/>
                </a:solidFill>
                <a:latin typeface="Chalkduster"/>
                <a:cs typeface="Chalkduster"/>
              </a:rPr>
              <a:t>V  </a:t>
            </a:r>
            <a:r>
              <a:rPr lang="nl-NL">
                <a:solidFill>
                  <a:srgbClr val="000000"/>
                </a:solidFill>
                <a:latin typeface="Chalkduster"/>
                <a:cs typeface="Chalkduster"/>
              </a:rPr>
              <a:t>(</a:t>
            </a:r>
            <a:r>
              <a:rPr lang="nl-NL">
                <a:solidFill>
                  <a:srgbClr val="000000"/>
                </a:solidFill>
                <a:latin typeface="Symbol" charset="2"/>
                <a:cs typeface="Symbol" charset="2"/>
              </a:rPr>
              <a:t>m</a:t>
            </a:r>
            <a:r>
              <a:rPr lang="nl-NL">
                <a:solidFill>
                  <a:srgbClr val="000000"/>
                </a:solidFill>
                <a:latin typeface="Chalkduster"/>
                <a:cs typeface="Chalkduster"/>
              </a:rPr>
              <a:t>V)</a:t>
            </a:r>
            <a:endParaRPr lang="nl-NL">
              <a:solidFill>
                <a:srgbClr val="FFFFFF"/>
              </a:solidFill>
              <a:latin typeface="Chalkduster"/>
              <a:cs typeface="Chalkduster"/>
            </a:endParaRPr>
          </a:p>
        </p:txBody>
      </p:sp>
      <p:cxnSp>
        <p:nvCxnSpPr>
          <p:cNvPr id="17" name="Straight Connector 16"/>
          <p:cNvCxnSpPr/>
          <p:nvPr/>
        </p:nvCxnSpPr>
        <p:spPr bwMode="auto">
          <a:xfrm flipV="1">
            <a:off x="3134693" y="3422914"/>
            <a:ext cx="7494" cy="662384"/>
          </a:xfrm>
          <a:prstGeom prst="line">
            <a:avLst/>
          </a:prstGeom>
          <a:noFill/>
          <a:ln w="25400" cap="flat" cmpd="sng" algn="ctr">
            <a:solidFill>
              <a:srgbClr val="00FF00"/>
            </a:solidFill>
            <a:prstDash val="sysDash"/>
            <a:headEnd type="none"/>
            <a:tailEnd type="arrow"/>
          </a:ln>
          <a:effectLst>
            <a:outerShdw blurRad="40000" dist="20000" dir="5400000" rotWithShape="0">
              <a:srgbClr val="000000">
                <a:alpha val="38000"/>
              </a:srgbClr>
            </a:outerShdw>
          </a:effectLst>
        </p:spPr>
      </p:cxnSp>
      <p:sp>
        <p:nvSpPr>
          <p:cNvPr id="18" name="TextBox 42"/>
          <p:cNvSpPr txBox="1">
            <a:spLocks noChangeArrowheads="1"/>
          </p:cNvSpPr>
          <p:nvPr/>
        </p:nvSpPr>
        <p:spPr bwMode="auto">
          <a:xfrm>
            <a:off x="2118320" y="3429254"/>
            <a:ext cx="821819" cy="31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r>
              <a:rPr lang="nl-NL" sz="2200" i="1" dirty="0">
                <a:solidFill>
                  <a:srgbClr val="FF0000"/>
                </a:solidFill>
                <a:latin typeface="Chalkduster"/>
                <a:cs typeface="Chalkduster"/>
              </a:rPr>
              <a:t>B</a:t>
            </a:r>
            <a:r>
              <a:rPr lang="nl-NL" sz="2200" dirty="0">
                <a:solidFill>
                  <a:srgbClr val="FF0000"/>
                </a:solidFill>
                <a:latin typeface="Chalkduster"/>
                <a:cs typeface="Chalkduster"/>
              </a:rPr>
              <a:t> = 0</a:t>
            </a:r>
            <a:endParaRPr lang="nl-NL" sz="2200" i="1" dirty="0">
              <a:solidFill>
                <a:srgbClr val="FF0000"/>
              </a:solidFill>
              <a:latin typeface="Chalkduster"/>
              <a:cs typeface="Chalkduster"/>
            </a:endParaRPr>
          </a:p>
        </p:txBody>
      </p:sp>
      <p:sp>
        <p:nvSpPr>
          <p:cNvPr id="20" name="Oval 19"/>
          <p:cNvSpPr/>
          <p:nvPr/>
        </p:nvSpPr>
        <p:spPr bwMode="auto">
          <a:xfrm rot="5400000">
            <a:off x="3309207" y="3052032"/>
            <a:ext cx="2815698" cy="681438"/>
          </a:xfrm>
          <a:prstGeom prst="ellipse">
            <a:avLst/>
          </a:prstGeom>
          <a:noFill/>
          <a:ln w="28575" cap="flat" cmpd="sng" algn="ctr">
            <a:solidFill>
              <a:srgbClr val="FF0000"/>
            </a:solidFill>
            <a:prstDash val="sysDash"/>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2400" b="0" i="0" u="none" strike="noStrike" kern="0" cap="none" spc="0" normalizeH="0" baseline="0" noProof="0">
              <a:ln>
                <a:noFill/>
              </a:ln>
              <a:solidFill>
                <a:srgbClr val="FFFFFF"/>
              </a:solidFill>
              <a:effectLst/>
              <a:uLnTx/>
              <a:uFillTx/>
              <a:latin typeface="Times New Roman"/>
              <a:ea typeface="+mn-ea"/>
              <a:cs typeface="+mn-cs"/>
            </a:endParaRPr>
          </a:p>
        </p:txBody>
      </p:sp>
      <p:sp>
        <p:nvSpPr>
          <p:cNvPr id="21" name="Rectangle 20"/>
          <p:cNvSpPr/>
          <p:nvPr/>
        </p:nvSpPr>
        <p:spPr bwMode="auto">
          <a:xfrm>
            <a:off x="1500436" y="2314432"/>
            <a:ext cx="300484" cy="1958454"/>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nl-NL" sz="1800" b="0" i="0" u="none" strike="noStrike" kern="0" cap="none" spc="0" normalizeH="0" baseline="0" noProof="0" smtClean="0">
              <a:ln>
                <a:noFill/>
              </a:ln>
              <a:solidFill>
                <a:srgbClr val="FFFFFF"/>
              </a:solidFill>
              <a:effectLst/>
              <a:uLnTx/>
              <a:uFillTx/>
            </a:endParaRPr>
          </a:p>
        </p:txBody>
      </p:sp>
      <p:sp>
        <p:nvSpPr>
          <p:cNvPr id="22" name="Rectangle 174"/>
          <p:cNvSpPr>
            <a:spLocks noChangeArrowheads="1"/>
          </p:cNvSpPr>
          <p:nvPr/>
        </p:nvSpPr>
        <p:spPr bwMode="auto">
          <a:xfrm rot="16200000">
            <a:off x="466996" y="2651052"/>
            <a:ext cx="2235883" cy="6155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nl-NL" i="1">
                <a:solidFill>
                  <a:srgbClr val="000000"/>
                </a:solidFill>
                <a:latin typeface="Chalkduster"/>
                <a:cs typeface="Chalkduster"/>
              </a:rPr>
              <a:t>dI/dV</a:t>
            </a:r>
            <a:r>
              <a:rPr lang="nl-NL">
                <a:solidFill>
                  <a:srgbClr val="000000"/>
                </a:solidFill>
                <a:latin typeface="Chalkduster"/>
                <a:cs typeface="Chalkduster"/>
              </a:rPr>
              <a:t>  (2e</a:t>
            </a:r>
            <a:r>
              <a:rPr lang="nl-NL" baseline="30000">
                <a:solidFill>
                  <a:srgbClr val="000000"/>
                </a:solidFill>
                <a:latin typeface="Chalkduster"/>
                <a:cs typeface="Chalkduster"/>
              </a:rPr>
              <a:t>2</a:t>
            </a:r>
            <a:r>
              <a:rPr lang="nl-NL">
                <a:solidFill>
                  <a:srgbClr val="000000"/>
                </a:solidFill>
                <a:latin typeface="Chalkduster"/>
                <a:cs typeface="Chalkduster"/>
              </a:rPr>
              <a:t>/h)</a:t>
            </a:r>
          </a:p>
          <a:p>
            <a:endParaRPr lang="nl-NL">
              <a:solidFill>
                <a:srgbClr val="FFFFFF"/>
              </a:solidFill>
              <a:latin typeface="Chalkduster"/>
              <a:cs typeface="Chalkduster"/>
            </a:endParaRPr>
          </a:p>
        </p:txBody>
      </p:sp>
      <p:cxnSp>
        <p:nvCxnSpPr>
          <p:cNvPr id="23" name="Straight Connector 22"/>
          <p:cNvCxnSpPr/>
          <p:nvPr/>
        </p:nvCxnSpPr>
        <p:spPr bwMode="auto">
          <a:xfrm flipV="1">
            <a:off x="6490295" y="3605070"/>
            <a:ext cx="7494" cy="662384"/>
          </a:xfrm>
          <a:prstGeom prst="line">
            <a:avLst/>
          </a:prstGeom>
          <a:noFill/>
          <a:ln w="25400" cap="flat" cmpd="sng" algn="ctr">
            <a:solidFill>
              <a:srgbClr val="00FF00"/>
            </a:solidFill>
            <a:prstDash val="sysDash"/>
            <a:headEnd type="none"/>
            <a:tailEnd type="arrow"/>
          </a:ln>
          <a:effectLst>
            <a:outerShdw blurRad="40000" dist="20000" dir="5400000" rotWithShape="0">
              <a:srgbClr val="000000">
                <a:alpha val="38000"/>
              </a:srgbClr>
            </a:outerShdw>
          </a:effectLst>
        </p:spPr>
      </p:cxnSp>
      <p:sp>
        <p:nvSpPr>
          <p:cNvPr id="3" name="Rectangle 2"/>
          <p:cNvSpPr/>
          <p:nvPr/>
        </p:nvSpPr>
        <p:spPr bwMode="auto">
          <a:xfrm>
            <a:off x="2127845" y="1499300"/>
            <a:ext cx="706784" cy="24633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800" b="0" i="0" u="none" strike="noStrike" cap="none" normalizeH="0" baseline="0" smtClean="0">
              <a:ln>
                <a:noFill/>
              </a:ln>
              <a:solidFill>
                <a:schemeClr val="tx1"/>
              </a:solidFill>
              <a:effectLst/>
              <a:latin typeface="Tahoma" charset="0"/>
            </a:endParaRPr>
          </a:p>
        </p:txBody>
      </p:sp>
      <p:sp>
        <p:nvSpPr>
          <p:cNvPr id="19" name="TextBox 43"/>
          <p:cNvSpPr txBox="1">
            <a:spLocks noChangeArrowheads="1"/>
          </p:cNvSpPr>
          <p:nvPr/>
        </p:nvSpPr>
        <p:spPr bwMode="auto">
          <a:xfrm>
            <a:off x="2071144" y="1404707"/>
            <a:ext cx="992579" cy="430887"/>
          </a:xfrm>
          <a:prstGeom prst="rect">
            <a:avLst/>
          </a:prstGeom>
          <a:noFill/>
          <a:ln>
            <a:noFill/>
          </a:ln>
          <a:extLst/>
        </p:spPr>
        <p:txBody>
          <a:bodyPr wrap="none">
            <a:spAutoFit/>
          </a:bodyPr>
          <a:lstStyle>
            <a:lvl1pPr eaLnBrk="0" hangingPunct="0">
              <a:defRPr sz="2000" b="1">
                <a:solidFill>
                  <a:schemeClr val="bg1"/>
                </a:solidFill>
                <a:latin typeface="Arial" charset="0"/>
                <a:ea typeface="ＭＳ Ｐゴシック" charset="0"/>
                <a:cs typeface="ＭＳ Ｐゴシック" charset="0"/>
              </a:defRPr>
            </a:lvl1pPr>
            <a:lvl2pPr marL="742950" indent="-285750" eaLnBrk="0" hangingPunct="0">
              <a:defRPr sz="2000" b="1">
                <a:solidFill>
                  <a:schemeClr val="bg1"/>
                </a:solidFill>
                <a:latin typeface="Arial" charset="0"/>
                <a:ea typeface="ＭＳ Ｐゴシック" charset="0"/>
              </a:defRPr>
            </a:lvl2pPr>
            <a:lvl3pPr marL="1143000" indent="-228600" eaLnBrk="0" hangingPunct="0">
              <a:defRPr sz="2000" b="1">
                <a:solidFill>
                  <a:schemeClr val="bg1"/>
                </a:solidFill>
                <a:latin typeface="Arial" charset="0"/>
                <a:ea typeface="ＭＳ Ｐゴシック" charset="0"/>
              </a:defRPr>
            </a:lvl3pPr>
            <a:lvl4pPr marL="1600200" indent="-228600" eaLnBrk="0" hangingPunct="0">
              <a:defRPr sz="2000" b="1">
                <a:solidFill>
                  <a:schemeClr val="bg1"/>
                </a:solidFill>
                <a:latin typeface="Arial" charset="0"/>
                <a:ea typeface="ＭＳ Ｐゴシック" charset="0"/>
              </a:defRPr>
            </a:lvl4pPr>
            <a:lvl5pPr marL="2057400" indent="-228600" eaLnBrk="0" hangingPunct="0">
              <a:defRPr sz="2000" b="1">
                <a:solidFill>
                  <a:schemeClr val="bg1"/>
                </a:solidFill>
                <a:latin typeface="Arial" charset="0"/>
                <a:ea typeface="ＭＳ Ｐゴシック" charset="0"/>
              </a:defRPr>
            </a:lvl5pPr>
            <a:lvl6pPr marL="2514600" indent="-228600" eaLnBrk="0" fontAlgn="base" hangingPunct="0">
              <a:spcBef>
                <a:spcPct val="0"/>
              </a:spcBef>
              <a:spcAft>
                <a:spcPct val="0"/>
              </a:spcAft>
              <a:defRPr sz="2000" b="1">
                <a:solidFill>
                  <a:schemeClr val="bg1"/>
                </a:solidFill>
                <a:latin typeface="Arial" charset="0"/>
                <a:ea typeface="ＭＳ Ｐゴシック" charset="0"/>
              </a:defRPr>
            </a:lvl6pPr>
            <a:lvl7pPr marL="2971800" indent="-228600" eaLnBrk="0" fontAlgn="base" hangingPunct="0">
              <a:spcBef>
                <a:spcPct val="0"/>
              </a:spcBef>
              <a:spcAft>
                <a:spcPct val="0"/>
              </a:spcAft>
              <a:defRPr sz="2000" b="1">
                <a:solidFill>
                  <a:schemeClr val="bg1"/>
                </a:solidFill>
                <a:latin typeface="Arial" charset="0"/>
                <a:ea typeface="ＭＳ Ｐゴシック" charset="0"/>
              </a:defRPr>
            </a:lvl7pPr>
            <a:lvl8pPr marL="3429000" indent="-228600" eaLnBrk="0" fontAlgn="base" hangingPunct="0">
              <a:spcBef>
                <a:spcPct val="0"/>
              </a:spcBef>
              <a:spcAft>
                <a:spcPct val="0"/>
              </a:spcAft>
              <a:defRPr sz="2000" b="1">
                <a:solidFill>
                  <a:schemeClr val="bg1"/>
                </a:solidFill>
                <a:latin typeface="Arial" charset="0"/>
                <a:ea typeface="ＭＳ Ｐゴシック" charset="0"/>
              </a:defRPr>
            </a:lvl8pPr>
            <a:lvl9pPr marL="3886200" indent="-228600" eaLnBrk="0" fontAlgn="base" hangingPunct="0">
              <a:spcBef>
                <a:spcPct val="0"/>
              </a:spcBef>
              <a:spcAft>
                <a:spcPct val="0"/>
              </a:spcAft>
              <a:defRPr sz="2000" b="1">
                <a:solidFill>
                  <a:schemeClr val="bg1"/>
                </a:solidFill>
                <a:latin typeface="Arial" charset="0"/>
                <a:ea typeface="ＭＳ Ｐゴシック" charset="0"/>
              </a:defRPr>
            </a:lvl9pPr>
          </a:lstStyle>
          <a:p>
            <a:pPr eaLnBrk="1" hangingPunct="1"/>
            <a:r>
              <a:rPr lang="nl-NL" sz="2200" dirty="0">
                <a:solidFill>
                  <a:srgbClr val="FF0000"/>
                </a:solidFill>
                <a:latin typeface="Chalkduster"/>
                <a:cs typeface="Chalkduster"/>
              </a:rPr>
              <a:t>0.5 T</a:t>
            </a:r>
          </a:p>
        </p:txBody>
      </p:sp>
      <p:cxnSp>
        <p:nvCxnSpPr>
          <p:cNvPr id="26" name="Straight Connector 25"/>
          <p:cNvCxnSpPr/>
          <p:nvPr/>
        </p:nvCxnSpPr>
        <p:spPr bwMode="auto">
          <a:xfrm>
            <a:off x="7442795" y="1442326"/>
            <a:ext cx="0" cy="4068000"/>
          </a:xfrm>
          <a:prstGeom prst="line">
            <a:avLst/>
          </a:prstGeom>
          <a:solidFill>
            <a:schemeClr val="accent1"/>
          </a:solidFill>
          <a:ln w="15875" cap="flat" cmpd="sng" algn="ctr">
            <a:solidFill>
              <a:schemeClr val="bg1">
                <a:lumMod val="50000"/>
              </a:schemeClr>
            </a:solidFill>
            <a:prstDash val="solid"/>
            <a:round/>
            <a:headEnd type="none" w="med" len="med"/>
            <a:tailEnd type="none" w="med" len="med"/>
          </a:ln>
          <a:effectLst/>
        </p:spPr>
      </p:cxnSp>
      <p:sp>
        <p:nvSpPr>
          <p:cNvPr id="28" name="Rectangle 27"/>
          <p:cNvSpPr/>
          <p:nvPr/>
        </p:nvSpPr>
        <p:spPr>
          <a:xfrm>
            <a:off x="2816441" y="6442502"/>
            <a:ext cx="6327559" cy="374783"/>
          </a:xfrm>
          <a:prstGeom prst="rect">
            <a:avLst/>
          </a:prstGeom>
        </p:spPr>
        <p:txBody>
          <a:bodyPr wrap="square">
            <a:spAutoFit/>
          </a:bodyPr>
          <a:lstStyle/>
          <a:p>
            <a:pPr lvl="0">
              <a:lnSpc>
                <a:spcPct val="150000"/>
              </a:lnSpc>
              <a:defRPr/>
            </a:pPr>
            <a:r>
              <a:rPr lang="en-US" sz="1200" dirty="0" smtClean="0">
                <a:solidFill>
                  <a:srgbClr val="FFFFFF"/>
                </a:solidFill>
                <a:latin typeface="+mj-lt"/>
                <a:ea typeface="Tahoma" pitchFamily="34" charset="0"/>
                <a:cs typeface="Tahoma" pitchFamily="34" charset="0"/>
              </a:rPr>
              <a:t>More details: V. </a:t>
            </a:r>
            <a:r>
              <a:rPr lang="en-US" sz="1200" dirty="0" err="1" smtClean="0">
                <a:solidFill>
                  <a:srgbClr val="FFFFFF"/>
                </a:solidFill>
                <a:latin typeface="+mj-lt"/>
                <a:ea typeface="Tahoma" pitchFamily="34" charset="0"/>
                <a:cs typeface="Tahoma" pitchFamily="34" charset="0"/>
              </a:rPr>
              <a:t>Mourik</a:t>
            </a:r>
            <a:r>
              <a:rPr lang="en-US" sz="1200" dirty="0" smtClean="0">
                <a:solidFill>
                  <a:srgbClr val="FFFFFF"/>
                </a:solidFill>
                <a:latin typeface="+mj-lt"/>
                <a:ea typeface="Tahoma" pitchFamily="34" charset="0"/>
                <a:cs typeface="Tahoma" pitchFamily="34" charset="0"/>
              </a:rPr>
              <a:t>, K. </a:t>
            </a:r>
            <a:r>
              <a:rPr lang="en-US" sz="1200" dirty="0" err="1" smtClean="0">
                <a:solidFill>
                  <a:srgbClr val="FFFFFF"/>
                </a:solidFill>
                <a:latin typeface="+mj-lt"/>
                <a:ea typeface="Tahoma" pitchFamily="34" charset="0"/>
                <a:cs typeface="Tahoma" pitchFamily="34" charset="0"/>
              </a:rPr>
              <a:t>Zuo</a:t>
            </a:r>
            <a:r>
              <a:rPr lang="en-US" sz="1200" dirty="0" smtClean="0">
                <a:solidFill>
                  <a:srgbClr val="FFFFFF"/>
                </a:solidFill>
                <a:latin typeface="+mj-lt"/>
                <a:ea typeface="Tahoma" pitchFamily="34" charset="0"/>
                <a:cs typeface="Tahoma" pitchFamily="34" charset="0"/>
              </a:rPr>
              <a:t> et al., </a:t>
            </a:r>
            <a:r>
              <a:rPr lang="en-US" sz="1200" dirty="0" smtClean="0">
                <a:solidFill>
                  <a:schemeClr val="tx1"/>
                </a:solidFill>
                <a:latin typeface="+mj-lt"/>
                <a:ea typeface="Tahoma" pitchFamily="34" charset="0"/>
                <a:cs typeface="Tahoma" pitchFamily="34" charset="0"/>
              </a:rPr>
              <a:t>Science </a:t>
            </a:r>
            <a:r>
              <a:rPr lang="nl-NL" sz="1200" dirty="0" smtClean="0">
                <a:solidFill>
                  <a:schemeClr val="tx1"/>
                </a:solidFill>
                <a:latin typeface="+mj-lt"/>
              </a:rPr>
              <a:t>Vol</a:t>
            </a:r>
            <a:r>
              <a:rPr lang="nl-NL" sz="1200" dirty="0">
                <a:solidFill>
                  <a:schemeClr val="tx1"/>
                </a:solidFill>
                <a:latin typeface="+mj-lt"/>
              </a:rPr>
              <a:t>. 336 no. 6084 pp. 1003-1007</a:t>
            </a:r>
            <a:r>
              <a:rPr lang="nl-NL" sz="1200" b="0" dirty="0"/>
              <a:t> </a:t>
            </a:r>
            <a:endParaRPr lang="en-US" sz="1200" b="0" dirty="0">
              <a:solidFill>
                <a:srgbClr val="FFFF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64705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3" fill="hold"/>
                                        <p:tgtEl>
                                          <p:spTgt spid="15"/>
                                        </p:tgtEl>
                                      </p:cBhvr>
                                    </p:cmd>
                                  </p:childTnLst>
                                </p:cTn>
                              </p:par>
                              <p:par>
                                <p:cTn id="7" presetID="1" presetClass="entr" presetSubtype="0" fill="hold" grpId="0" nodeType="withEffect">
                                  <p:stCondLst>
                                    <p:cond delay="300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5"/>
                </p:tgtEl>
              </p:cMediaNode>
            </p:video>
          </p:childTnLst>
        </p:cTn>
      </p:par>
    </p:tnLst>
    <p:bldLst>
      <p:bldP spid="20" grpId="0" animBg="1"/>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FigureS3a"/>
          <p:cNvPicPr>
            <a:picLocks noChangeAspect="1" noChangeArrowheads="1"/>
          </p:cNvPicPr>
          <p:nvPr/>
        </p:nvPicPr>
        <p:blipFill>
          <a:blip r:embed="rId2">
            <a:extLst>
              <a:ext uri="{28A0092B-C50C-407E-A947-70E740481C1C}">
                <a14:useLocalDpi xmlns:a14="http://schemas.microsoft.com/office/drawing/2010/main" val="0"/>
              </a:ext>
            </a:extLst>
          </a:blip>
          <a:srcRect l="8089" t="11621" r="5511" b="11485"/>
          <a:stretch>
            <a:fillRect/>
          </a:stretch>
        </p:blipFill>
        <p:spPr bwMode="auto">
          <a:xfrm>
            <a:off x="862013" y="1128713"/>
            <a:ext cx="8208962"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32"/>
          <p:cNvSpPr>
            <a:spLocks noChangeArrowheads="1"/>
          </p:cNvSpPr>
          <p:nvPr/>
        </p:nvSpPr>
        <p:spPr bwMode="auto">
          <a:xfrm rot="-5400000">
            <a:off x="-292100" y="3165475"/>
            <a:ext cx="927100" cy="3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l-NL" sz="2400" i="1" smtClean="0">
                <a:solidFill>
                  <a:srgbClr val="FFFFFF"/>
                </a:solidFill>
                <a:latin typeface="Arial" pitchFamily="34" charset="0"/>
                <a:ea typeface="ＭＳ Ｐゴシック" pitchFamily="34" charset="-128"/>
                <a:cs typeface="Arial" pitchFamily="34" charset="0"/>
              </a:rPr>
              <a:t>V</a:t>
            </a:r>
            <a:r>
              <a:rPr lang="nl-NL" sz="2400" i="1" baseline="-25000" smtClean="0">
                <a:solidFill>
                  <a:srgbClr val="FFFFFF"/>
                </a:solidFill>
                <a:latin typeface="Arial" pitchFamily="34" charset="0"/>
                <a:ea typeface="ＭＳ Ｐゴシック" pitchFamily="34" charset="-128"/>
                <a:cs typeface="Arial" pitchFamily="34" charset="0"/>
              </a:rPr>
              <a:t> </a:t>
            </a:r>
            <a:r>
              <a:rPr lang="nl-NL" sz="2400" smtClean="0">
                <a:solidFill>
                  <a:srgbClr val="FFFFFF"/>
                </a:solidFill>
                <a:latin typeface="Arial" pitchFamily="34" charset="0"/>
                <a:ea typeface="ＭＳ Ｐゴシック" pitchFamily="34" charset="-128"/>
                <a:cs typeface="Arial" pitchFamily="34" charset="0"/>
              </a:rPr>
              <a:t> (</a:t>
            </a:r>
            <a:r>
              <a:rPr lang="nl-NL" sz="2400" smtClean="0">
                <a:solidFill>
                  <a:srgbClr val="FFFFFF"/>
                </a:solidFill>
                <a:latin typeface="Symbol" pitchFamily="18" charset="2"/>
                <a:ea typeface="ＭＳ Ｐゴシック" pitchFamily="34" charset="-128"/>
                <a:cs typeface="Arial" pitchFamily="34" charset="0"/>
              </a:rPr>
              <a:t>m</a:t>
            </a:r>
            <a:r>
              <a:rPr lang="nl-NL" sz="2400" smtClean="0">
                <a:solidFill>
                  <a:srgbClr val="FFFFFF"/>
                </a:solidFill>
                <a:latin typeface="Arial" pitchFamily="34" charset="0"/>
                <a:ea typeface="ＭＳ Ｐゴシック" pitchFamily="34" charset="-128"/>
                <a:cs typeface="Arial" pitchFamily="34" charset="0"/>
              </a:rPr>
              <a:t>V)</a:t>
            </a:r>
          </a:p>
        </p:txBody>
      </p:sp>
      <p:sp>
        <p:nvSpPr>
          <p:cNvPr id="27" name="Line 4"/>
          <p:cNvSpPr>
            <a:spLocks noChangeShapeType="1"/>
          </p:cNvSpPr>
          <p:nvPr/>
        </p:nvSpPr>
        <p:spPr bwMode="auto">
          <a:xfrm flipV="1">
            <a:off x="1717675" y="1119188"/>
            <a:ext cx="0" cy="4176712"/>
          </a:xfrm>
          <a:prstGeom prst="line">
            <a:avLst/>
          </a:prstGeom>
          <a:noFill/>
          <a:ln w="25400">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00" b="0" smtClean="0">
              <a:solidFill>
                <a:srgbClr val="FFFFFF"/>
              </a:solidFill>
              <a:latin typeface="Arial" pitchFamily="34" charset="0"/>
              <a:ea typeface="+mn-ea"/>
              <a:cs typeface="+mn-cs"/>
            </a:endParaRPr>
          </a:p>
        </p:txBody>
      </p:sp>
      <p:sp>
        <p:nvSpPr>
          <p:cNvPr id="29" name="Text Box 5"/>
          <p:cNvSpPr txBox="1">
            <a:spLocks noChangeArrowheads="1"/>
          </p:cNvSpPr>
          <p:nvPr/>
        </p:nvSpPr>
        <p:spPr bwMode="auto">
          <a:xfrm>
            <a:off x="755650" y="549275"/>
            <a:ext cx="2652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0" smtClean="0">
                <a:solidFill>
                  <a:srgbClr val="FFFFFF"/>
                </a:solidFill>
                <a:ea typeface="+mn-ea"/>
                <a:cs typeface="+mn-cs"/>
              </a:rPr>
              <a:t>Peak onset E</a:t>
            </a:r>
            <a:r>
              <a:rPr lang="en-US" sz="2400" b="0" baseline="-25000" smtClean="0">
                <a:solidFill>
                  <a:srgbClr val="FFFFFF"/>
                </a:solidFill>
                <a:ea typeface="+mn-ea"/>
                <a:cs typeface="+mn-cs"/>
              </a:rPr>
              <a:t>Z</a:t>
            </a:r>
            <a:r>
              <a:rPr lang="en-US" sz="2400" b="0" smtClean="0">
                <a:solidFill>
                  <a:srgbClr val="FFFFFF"/>
                </a:solidFill>
                <a:ea typeface="+mn-ea"/>
                <a:cs typeface="+mn-cs"/>
              </a:rPr>
              <a:t> ~ </a:t>
            </a:r>
            <a:r>
              <a:rPr lang="en-US" sz="2400" b="0" smtClean="0">
                <a:solidFill>
                  <a:srgbClr val="FFFFFF"/>
                </a:solidFill>
                <a:latin typeface="Symbol" pitchFamily="18" charset="2"/>
                <a:ea typeface="+mn-ea"/>
                <a:cs typeface="+mn-cs"/>
              </a:rPr>
              <a:t>D</a:t>
            </a:r>
          </a:p>
        </p:txBody>
      </p:sp>
      <p:sp>
        <p:nvSpPr>
          <p:cNvPr id="30" name="Line 6"/>
          <p:cNvSpPr>
            <a:spLocks noChangeShapeType="1"/>
          </p:cNvSpPr>
          <p:nvPr/>
        </p:nvSpPr>
        <p:spPr bwMode="auto">
          <a:xfrm>
            <a:off x="933450" y="2114550"/>
            <a:ext cx="7129463" cy="0"/>
          </a:xfrm>
          <a:prstGeom prst="line">
            <a:avLst/>
          </a:prstGeom>
          <a:noFill/>
          <a:ln w="19050">
            <a:solidFill>
              <a:srgbClr val="FF00FF"/>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00" b="0" smtClean="0">
              <a:solidFill>
                <a:srgbClr val="FFFFFF"/>
              </a:solidFill>
              <a:latin typeface="Arial" pitchFamily="34" charset="0"/>
              <a:ea typeface="+mn-ea"/>
              <a:cs typeface="+mn-cs"/>
            </a:endParaRPr>
          </a:p>
        </p:txBody>
      </p:sp>
      <p:sp>
        <p:nvSpPr>
          <p:cNvPr id="31" name="Line 7"/>
          <p:cNvSpPr>
            <a:spLocks noChangeShapeType="1"/>
          </p:cNvSpPr>
          <p:nvPr/>
        </p:nvSpPr>
        <p:spPr bwMode="auto">
          <a:xfrm>
            <a:off x="979488" y="4422775"/>
            <a:ext cx="7129462" cy="0"/>
          </a:xfrm>
          <a:prstGeom prst="line">
            <a:avLst/>
          </a:prstGeom>
          <a:noFill/>
          <a:ln w="19050">
            <a:solidFill>
              <a:srgbClr val="FF00FF"/>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00" b="0" smtClean="0">
              <a:solidFill>
                <a:srgbClr val="FFFFFF"/>
              </a:solidFill>
              <a:latin typeface="Arial" pitchFamily="34" charset="0"/>
              <a:ea typeface="+mn-ea"/>
              <a:cs typeface="+mn-cs"/>
            </a:endParaRPr>
          </a:p>
        </p:txBody>
      </p:sp>
      <p:sp>
        <p:nvSpPr>
          <p:cNvPr id="32" name="Text Box 8"/>
          <p:cNvSpPr txBox="1">
            <a:spLocks noChangeArrowheads="1"/>
          </p:cNvSpPr>
          <p:nvPr/>
        </p:nvSpPr>
        <p:spPr bwMode="auto">
          <a:xfrm>
            <a:off x="4029075" y="1335088"/>
            <a:ext cx="7921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4000" b="0">
                <a:solidFill>
                  <a:srgbClr val="FF33CC"/>
                </a:solidFill>
                <a:effectLst>
                  <a:outerShdw blurRad="38100" dist="38100" dir="2700000" algn="tl">
                    <a:srgbClr val="000000"/>
                  </a:outerShdw>
                </a:effectLst>
                <a:latin typeface="Arial" pitchFamily="34" charset="0"/>
                <a:ea typeface="+mn-ea"/>
                <a:cs typeface="+mn-cs"/>
              </a:rPr>
              <a:t>+</a:t>
            </a:r>
            <a:r>
              <a:rPr lang="en-US" sz="4000" b="0">
                <a:solidFill>
                  <a:srgbClr val="FF33CC"/>
                </a:solidFill>
                <a:effectLst>
                  <a:outerShdw blurRad="38100" dist="38100" dir="2700000" algn="tl">
                    <a:srgbClr val="000000"/>
                  </a:outerShdw>
                </a:effectLst>
                <a:latin typeface="Symbol" pitchFamily="18" charset="2"/>
                <a:ea typeface="+mn-ea"/>
                <a:cs typeface="+mn-cs"/>
              </a:rPr>
              <a:t>D</a:t>
            </a:r>
          </a:p>
        </p:txBody>
      </p:sp>
      <p:sp>
        <p:nvSpPr>
          <p:cNvPr id="33" name="Line 9"/>
          <p:cNvSpPr>
            <a:spLocks noChangeShapeType="1"/>
          </p:cNvSpPr>
          <p:nvPr/>
        </p:nvSpPr>
        <p:spPr bwMode="auto">
          <a:xfrm>
            <a:off x="5110163" y="1365250"/>
            <a:ext cx="1944687" cy="4032250"/>
          </a:xfrm>
          <a:prstGeom prst="line">
            <a:avLst/>
          </a:prstGeom>
          <a:noFill/>
          <a:ln w="63500">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00" b="0" smtClean="0">
              <a:solidFill>
                <a:srgbClr val="FFFFFF"/>
              </a:solidFill>
              <a:latin typeface="Arial" pitchFamily="34" charset="0"/>
              <a:ea typeface="+mn-ea"/>
              <a:cs typeface="+mn-cs"/>
            </a:endParaRPr>
          </a:p>
        </p:txBody>
      </p:sp>
      <p:sp>
        <p:nvSpPr>
          <p:cNvPr id="34" name="Line 10"/>
          <p:cNvSpPr>
            <a:spLocks noChangeShapeType="1"/>
          </p:cNvSpPr>
          <p:nvPr/>
        </p:nvSpPr>
        <p:spPr bwMode="auto">
          <a:xfrm flipH="1">
            <a:off x="5156200" y="1165225"/>
            <a:ext cx="1800225" cy="4176713"/>
          </a:xfrm>
          <a:prstGeom prst="line">
            <a:avLst/>
          </a:prstGeom>
          <a:noFill/>
          <a:ln w="63500">
            <a:solidFill>
              <a:srgbClr val="80808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00" b="0" smtClean="0">
              <a:solidFill>
                <a:srgbClr val="FFFFFF"/>
              </a:solidFill>
              <a:latin typeface="Arial" pitchFamily="34" charset="0"/>
              <a:ea typeface="+mn-ea"/>
              <a:cs typeface="+mn-cs"/>
            </a:endParaRPr>
          </a:p>
        </p:txBody>
      </p:sp>
      <p:sp>
        <p:nvSpPr>
          <p:cNvPr id="35" name="Rectangle 220"/>
          <p:cNvSpPr>
            <a:spLocks noChangeArrowheads="1"/>
          </p:cNvSpPr>
          <p:nvPr/>
        </p:nvSpPr>
        <p:spPr bwMode="auto">
          <a:xfrm>
            <a:off x="430213" y="3130550"/>
            <a:ext cx="25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l-NL" sz="2400" smtClean="0">
                <a:solidFill>
                  <a:srgbClr val="FFFFFF"/>
                </a:solidFill>
                <a:latin typeface="Arial" pitchFamily="34" charset="0"/>
                <a:ea typeface="ＭＳ Ｐゴシック" pitchFamily="34" charset="-128"/>
                <a:cs typeface="Arial" pitchFamily="34" charset="0"/>
              </a:rPr>
              <a:t> 0</a:t>
            </a:r>
          </a:p>
        </p:txBody>
      </p:sp>
      <p:sp>
        <p:nvSpPr>
          <p:cNvPr id="36" name="Rectangle 229"/>
          <p:cNvSpPr>
            <a:spLocks noChangeArrowheads="1"/>
          </p:cNvSpPr>
          <p:nvPr/>
        </p:nvSpPr>
        <p:spPr bwMode="auto">
          <a:xfrm>
            <a:off x="212725" y="2055813"/>
            <a:ext cx="5937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l-NL" sz="2400" smtClean="0">
                <a:solidFill>
                  <a:srgbClr val="FFFFFF"/>
                </a:solidFill>
                <a:latin typeface="Arial" pitchFamily="34" charset="0"/>
                <a:ea typeface="ＭＳ Ｐゴシック" pitchFamily="34" charset="-128"/>
                <a:cs typeface="Arial" pitchFamily="34" charset="0"/>
              </a:rPr>
              <a:t> 250</a:t>
            </a:r>
          </a:p>
        </p:txBody>
      </p:sp>
      <p:sp>
        <p:nvSpPr>
          <p:cNvPr id="37" name="Rectangle 211"/>
          <p:cNvSpPr>
            <a:spLocks noChangeArrowheads="1"/>
          </p:cNvSpPr>
          <p:nvPr/>
        </p:nvSpPr>
        <p:spPr bwMode="auto">
          <a:xfrm>
            <a:off x="212725" y="4216400"/>
            <a:ext cx="6111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l-NL" sz="2400" smtClean="0">
                <a:solidFill>
                  <a:srgbClr val="FFFFFF"/>
                </a:solidFill>
                <a:latin typeface="Arial" pitchFamily="34" charset="0"/>
                <a:ea typeface="ＭＳ Ｐゴシック" pitchFamily="34" charset="-128"/>
                <a:cs typeface="Arial" pitchFamily="34" charset="0"/>
              </a:rPr>
              <a:t>-250</a:t>
            </a:r>
          </a:p>
        </p:txBody>
      </p:sp>
      <p:sp>
        <p:nvSpPr>
          <p:cNvPr id="38" name="Rectangle 232"/>
          <p:cNvSpPr>
            <a:spLocks noChangeArrowheads="1"/>
          </p:cNvSpPr>
          <p:nvPr/>
        </p:nvSpPr>
        <p:spPr bwMode="auto">
          <a:xfrm>
            <a:off x="3413125" y="6016625"/>
            <a:ext cx="26978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l-NL" sz="2400" dirty="0" smtClean="0">
                <a:solidFill>
                  <a:schemeClr val="tx1"/>
                </a:solidFill>
                <a:latin typeface="Arial" pitchFamily="34" charset="0"/>
                <a:ea typeface="ＭＳ Ｐゴシック" pitchFamily="34" charset="-128"/>
                <a:cs typeface="Arial" pitchFamily="34" charset="0"/>
              </a:rPr>
              <a:t>Magnetic Field  (T)</a:t>
            </a:r>
          </a:p>
        </p:txBody>
      </p:sp>
      <p:sp>
        <p:nvSpPr>
          <p:cNvPr id="39" name="Rectangle 162"/>
          <p:cNvSpPr>
            <a:spLocks noChangeArrowheads="1"/>
          </p:cNvSpPr>
          <p:nvPr/>
        </p:nvSpPr>
        <p:spPr bwMode="auto">
          <a:xfrm>
            <a:off x="717550" y="5511800"/>
            <a:ext cx="25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l-NL" sz="2400" smtClean="0">
                <a:solidFill>
                  <a:srgbClr val="FFFFFF"/>
                </a:solidFill>
                <a:latin typeface="Arial" pitchFamily="34" charset="0"/>
                <a:ea typeface="ＭＳ Ｐゴシック" pitchFamily="34" charset="-128"/>
                <a:cs typeface="Arial" pitchFamily="34" charset="0"/>
              </a:rPr>
              <a:t> 0</a:t>
            </a:r>
          </a:p>
        </p:txBody>
      </p:sp>
      <p:sp>
        <p:nvSpPr>
          <p:cNvPr id="40" name="Rectangle 162"/>
          <p:cNvSpPr>
            <a:spLocks noChangeArrowheads="1"/>
          </p:cNvSpPr>
          <p:nvPr/>
        </p:nvSpPr>
        <p:spPr bwMode="auto">
          <a:xfrm>
            <a:off x="4749800" y="5511800"/>
            <a:ext cx="508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l-NL" sz="2400" smtClean="0">
                <a:solidFill>
                  <a:srgbClr val="FFFFFF"/>
                </a:solidFill>
                <a:latin typeface="Arial" pitchFamily="34" charset="0"/>
                <a:ea typeface="ＭＳ Ｐゴシック" pitchFamily="34" charset="-128"/>
                <a:cs typeface="Arial" pitchFamily="34" charset="0"/>
              </a:rPr>
              <a:t> 0.5</a:t>
            </a:r>
          </a:p>
        </p:txBody>
      </p:sp>
      <p:sp>
        <p:nvSpPr>
          <p:cNvPr id="41" name="Rectangle 162"/>
          <p:cNvSpPr>
            <a:spLocks noChangeArrowheads="1"/>
          </p:cNvSpPr>
          <p:nvPr/>
        </p:nvSpPr>
        <p:spPr bwMode="auto">
          <a:xfrm>
            <a:off x="7847013" y="5440363"/>
            <a:ext cx="508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l-NL" sz="2400" smtClean="0">
                <a:solidFill>
                  <a:srgbClr val="FFFFFF"/>
                </a:solidFill>
                <a:latin typeface="Arial" pitchFamily="34" charset="0"/>
                <a:ea typeface="ＭＳ Ｐゴシック" pitchFamily="34" charset="-128"/>
                <a:cs typeface="Arial" pitchFamily="34" charset="0"/>
              </a:rPr>
              <a:t> 0.9</a:t>
            </a:r>
          </a:p>
        </p:txBody>
      </p:sp>
      <p:sp>
        <p:nvSpPr>
          <p:cNvPr id="42" name="Text Box 18"/>
          <p:cNvSpPr txBox="1">
            <a:spLocks noChangeArrowheads="1"/>
          </p:cNvSpPr>
          <p:nvPr/>
        </p:nvSpPr>
        <p:spPr bwMode="auto">
          <a:xfrm>
            <a:off x="3957638" y="4503738"/>
            <a:ext cx="6651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4000" b="0">
                <a:solidFill>
                  <a:srgbClr val="FF33CC"/>
                </a:solidFill>
                <a:effectLst>
                  <a:outerShdw blurRad="38100" dist="38100" dir="2700000" algn="tl">
                    <a:srgbClr val="000000"/>
                  </a:outerShdw>
                </a:effectLst>
                <a:latin typeface="Arial" pitchFamily="34" charset="0"/>
                <a:ea typeface="+mn-ea"/>
                <a:cs typeface="+mn-cs"/>
              </a:rPr>
              <a:t>-</a:t>
            </a:r>
            <a:r>
              <a:rPr lang="en-US" sz="4000" b="0">
                <a:solidFill>
                  <a:srgbClr val="FF33CC"/>
                </a:solidFill>
                <a:effectLst>
                  <a:outerShdw blurRad="38100" dist="38100" dir="2700000" algn="tl">
                    <a:srgbClr val="000000"/>
                  </a:outerShdw>
                </a:effectLst>
                <a:latin typeface="Symbol" pitchFamily="18" charset="2"/>
                <a:ea typeface="+mn-ea"/>
                <a:cs typeface="+mn-cs"/>
              </a:rPr>
              <a:t>D</a:t>
            </a:r>
          </a:p>
        </p:txBody>
      </p:sp>
      <p:sp>
        <p:nvSpPr>
          <p:cNvPr id="43" name="Rectangle 162"/>
          <p:cNvSpPr>
            <a:spLocks noChangeArrowheads="1"/>
          </p:cNvSpPr>
          <p:nvPr/>
        </p:nvSpPr>
        <p:spPr bwMode="auto">
          <a:xfrm>
            <a:off x="1446213" y="5516563"/>
            <a:ext cx="508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l-NL" sz="2400" smtClean="0">
                <a:solidFill>
                  <a:srgbClr val="FFFFFF"/>
                </a:solidFill>
                <a:latin typeface="Arial" pitchFamily="34" charset="0"/>
                <a:ea typeface="ＭＳ Ｐゴシック" pitchFamily="34" charset="-128"/>
                <a:cs typeface="Arial" pitchFamily="34" charset="0"/>
              </a:rPr>
              <a:t> 0.1</a:t>
            </a:r>
          </a:p>
        </p:txBody>
      </p:sp>
      <p:sp>
        <p:nvSpPr>
          <p:cNvPr id="44" name="Text Box 21"/>
          <p:cNvSpPr txBox="1">
            <a:spLocks noChangeArrowheads="1"/>
          </p:cNvSpPr>
          <p:nvPr/>
        </p:nvSpPr>
        <p:spPr bwMode="auto">
          <a:xfrm>
            <a:off x="2124075" y="2611438"/>
            <a:ext cx="2665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2400" b="0">
                <a:solidFill>
                  <a:srgbClr val="FFFFFF"/>
                </a:solidFill>
                <a:effectLst>
                  <a:outerShdw blurRad="38100" dist="38100" dir="2700000" algn="tl">
                    <a:srgbClr val="000000"/>
                  </a:outerShdw>
                </a:effectLst>
                <a:latin typeface="Arial" pitchFamily="34" charset="0"/>
                <a:ea typeface="+mn-ea"/>
                <a:cs typeface="+mn-cs"/>
              </a:rPr>
              <a:t>1 Tesla = 1.5 meV</a:t>
            </a:r>
            <a:endParaRPr lang="en-US" sz="2400" b="0">
              <a:solidFill>
                <a:srgbClr val="FFFFFF"/>
              </a:solidFill>
              <a:effectLst>
                <a:outerShdw blurRad="38100" dist="38100" dir="2700000" algn="tl">
                  <a:srgbClr val="000000"/>
                </a:outerShdw>
              </a:effectLst>
              <a:latin typeface="Symbol" pitchFamily="18" charset="2"/>
              <a:ea typeface="+mn-ea"/>
              <a:cs typeface="+mn-cs"/>
            </a:endParaRPr>
          </a:p>
        </p:txBody>
      </p:sp>
    </p:spTree>
    <p:extLst>
      <p:ext uri="{BB962C8B-B14F-4D97-AF65-F5344CB8AC3E}">
        <p14:creationId xmlns:p14="http://schemas.microsoft.com/office/powerpoint/2010/main" val="37345141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66800" y="1969443"/>
            <a:ext cx="7633628" cy="1938992"/>
          </a:xfrm>
          <a:prstGeom prst="rect">
            <a:avLst/>
          </a:prstGeom>
        </p:spPr>
        <p:txBody>
          <a:bodyPr wrap="none">
            <a:spAutoFit/>
          </a:bodyPr>
          <a:lstStyle/>
          <a:p>
            <a:r>
              <a:rPr lang="en-US" sz="2400" b="0" dirty="0" smtClean="0">
                <a:solidFill>
                  <a:srgbClr val="FFFFFF"/>
                </a:solidFill>
                <a:latin typeface="Tahoma"/>
                <a:ea typeface="MS PGothic" pitchFamily="34" charset="-128"/>
                <a:cs typeface="+mn-cs"/>
              </a:rPr>
              <a:t>- </a:t>
            </a:r>
            <a:r>
              <a:rPr lang="en-US" sz="2400" b="0" dirty="0" err="1" smtClean="0">
                <a:solidFill>
                  <a:srgbClr val="FFFFFF"/>
                </a:solidFill>
                <a:latin typeface="Tahoma"/>
                <a:ea typeface="MS PGothic" pitchFamily="34" charset="-128"/>
                <a:cs typeface="+mn-cs"/>
              </a:rPr>
              <a:t>quasiparticles</a:t>
            </a:r>
            <a:r>
              <a:rPr lang="en-US" sz="2400" b="0" dirty="0" smtClean="0">
                <a:solidFill>
                  <a:srgbClr val="FFFFFF"/>
                </a:solidFill>
                <a:latin typeface="Tahoma"/>
                <a:ea typeface="MS PGothic" pitchFamily="34" charset="-128"/>
                <a:cs typeface="+mn-cs"/>
              </a:rPr>
              <a:t>:</a:t>
            </a:r>
          </a:p>
          <a:p>
            <a:endParaRPr lang="en-US" sz="2400" b="0" dirty="0">
              <a:solidFill>
                <a:srgbClr val="FFFFFF"/>
              </a:solidFill>
              <a:latin typeface="Tahoma"/>
              <a:ea typeface="MS PGothic" pitchFamily="34" charset="-128"/>
              <a:cs typeface="+mn-cs"/>
            </a:endParaRPr>
          </a:p>
          <a:p>
            <a:r>
              <a:rPr lang="en-US" sz="2400" b="0" dirty="0" smtClean="0">
                <a:solidFill>
                  <a:srgbClr val="FFFFFF"/>
                </a:solidFill>
                <a:latin typeface="Tahoma"/>
                <a:ea typeface="MS PGothic" pitchFamily="34" charset="-128"/>
                <a:cs typeface="+mn-cs"/>
              </a:rPr>
              <a:t>- not fermions: 		non-</a:t>
            </a:r>
            <a:r>
              <a:rPr lang="en-US" sz="2400" b="0" dirty="0" err="1" smtClean="0">
                <a:solidFill>
                  <a:srgbClr val="FFFFFF"/>
                </a:solidFill>
                <a:latin typeface="Tahoma"/>
                <a:ea typeface="MS PGothic" pitchFamily="34" charset="-128"/>
                <a:cs typeface="+mn-cs"/>
              </a:rPr>
              <a:t>Abelian</a:t>
            </a:r>
            <a:r>
              <a:rPr lang="en-US" sz="2400" b="0" dirty="0" smtClean="0">
                <a:solidFill>
                  <a:srgbClr val="FFFFFF"/>
                </a:solidFill>
                <a:latin typeface="Tahoma"/>
                <a:ea typeface="MS PGothic" pitchFamily="34" charset="-128"/>
                <a:cs typeface="+mn-cs"/>
              </a:rPr>
              <a:t> statistics</a:t>
            </a:r>
            <a:endParaRPr lang="en-US" dirty="0">
              <a:cs typeface="+mn-cs"/>
            </a:endParaRPr>
          </a:p>
          <a:p>
            <a:endParaRPr lang="en-US" sz="2400" b="0" dirty="0" smtClean="0">
              <a:solidFill>
                <a:srgbClr val="FFFFFF"/>
              </a:solidFill>
              <a:latin typeface="Tahoma"/>
              <a:ea typeface="MS PGothic" pitchFamily="34" charset="-128"/>
              <a:cs typeface="+mn-cs"/>
            </a:endParaRPr>
          </a:p>
          <a:p>
            <a:r>
              <a:rPr lang="en-US" sz="2400" b="0" dirty="0" smtClean="0">
                <a:solidFill>
                  <a:srgbClr val="FFFFFF"/>
                </a:solidFill>
                <a:latin typeface="Tahoma"/>
                <a:ea typeface="MS PGothic" pitchFamily="34" charset="-128"/>
                <a:cs typeface="+mn-cs"/>
              </a:rPr>
              <a:t>- show up at the ends of a 1D p-wave superconductor:</a:t>
            </a:r>
          </a:p>
        </p:txBody>
      </p:sp>
      <p:sp>
        <p:nvSpPr>
          <p:cNvPr id="2" name="Title 1"/>
          <p:cNvSpPr>
            <a:spLocks noGrp="1"/>
          </p:cNvSpPr>
          <p:nvPr>
            <p:ph type="title"/>
          </p:nvPr>
        </p:nvSpPr>
        <p:spPr>
          <a:xfrm>
            <a:off x="228600" y="274638"/>
            <a:ext cx="8763000" cy="1143000"/>
          </a:xfrm>
        </p:spPr>
        <p:txBody>
          <a:bodyPr/>
          <a:lstStyle/>
          <a:p>
            <a:r>
              <a:rPr lang="en-GB" sz="4000" dirty="0" err="1" smtClean="0"/>
              <a:t>Majoranas</a:t>
            </a:r>
            <a:r>
              <a:rPr lang="en-GB" sz="4000" dirty="0" smtClean="0"/>
              <a:t> in condensed matter</a:t>
            </a:r>
            <a:endParaRPr lang="nl-NL" sz="4000" dirty="0"/>
          </a:p>
        </p:txBody>
      </p:sp>
      <p:sp>
        <p:nvSpPr>
          <p:cNvPr id="4" name="Text Box 12"/>
          <p:cNvSpPr txBox="1">
            <a:spLocks noChangeArrowheads="1"/>
          </p:cNvSpPr>
          <p:nvPr/>
        </p:nvSpPr>
        <p:spPr bwMode="auto">
          <a:xfrm>
            <a:off x="4876800" y="1905000"/>
            <a:ext cx="1779588" cy="584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r>
              <a:rPr lang="en-US" sz="3200" dirty="0" smtClean="0">
                <a:latin typeface="Symbol" pitchFamily="18" charset="2"/>
              </a:rPr>
              <a:t>g = </a:t>
            </a:r>
            <a:r>
              <a:rPr lang="en-US" sz="3200" dirty="0" smtClean="0">
                <a:latin typeface="Arial" pitchFamily="34" charset="0"/>
                <a:cs typeface="Arial" pitchFamily="34" charset="0"/>
              </a:rPr>
              <a:t>c</a:t>
            </a:r>
            <a:r>
              <a:rPr lang="en-US" sz="3200" dirty="0" smtClean="0">
                <a:latin typeface="Symbol" pitchFamily="18" charset="2"/>
              </a:rPr>
              <a:t> + </a:t>
            </a:r>
            <a:r>
              <a:rPr lang="en-US" sz="3200" dirty="0" smtClean="0"/>
              <a:t>c</a:t>
            </a:r>
            <a:r>
              <a:rPr lang="en-US" sz="3200" baseline="30000" dirty="0" smtClean="0"/>
              <a:t>†</a:t>
            </a:r>
            <a:endParaRPr lang="en-US" sz="3200" baseline="-25000" dirty="0">
              <a:latin typeface="Symbol" pitchFamily="18" charset="2"/>
            </a:endParaRPr>
          </a:p>
        </p:txBody>
      </p:sp>
      <p:grpSp>
        <p:nvGrpSpPr>
          <p:cNvPr id="7" name="Group 6"/>
          <p:cNvGrpSpPr/>
          <p:nvPr/>
        </p:nvGrpSpPr>
        <p:grpSpPr>
          <a:xfrm>
            <a:off x="1258888" y="4648200"/>
            <a:ext cx="6697662" cy="1400175"/>
            <a:chOff x="1258888" y="2349500"/>
            <a:chExt cx="6697662" cy="1400175"/>
          </a:xfrm>
        </p:grpSpPr>
        <p:sp>
          <p:nvSpPr>
            <p:cNvPr id="8" name="AutoShape 2"/>
            <p:cNvSpPr>
              <a:spLocks noChangeArrowheads="1"/>
            </p:cNvSpPr>
            <p:nvPr/>
          </p:nvSpPr>
          <p:spPr bwMode="auto">
            <a:xfrm rot="16200000">
              <a:off x="4294982" y="-38894"/>
              <a:ext cx="338138" cy="5400675"/>
            </a:xfrm>
            <a:prstGeom prst="can">
              <a:avLst>
                <a:gd name="adj" fmla="val 97236"/>
              </a:avLst>
            </a:prstGeom>
            <a:solidFill>
              <a:srgbClr val="215968"/>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fontAlgn="auto">
                <a:spcBef>
                  <a:spcPts val="0"/>
                </a:spcBef>
                <a:spcAft>
                  <a:spcPts val="0"/>
                </a:spcAft>
                <a:defRPr/>
              </a:pPr>
              <a:endParaRPr lang="en-US" kern="0">
                <a:solidFill>
                  <a:sysClr val="windowText" lastClr="000000"/>
                </a:solidFill>
                <a:latin typeface="Calibri"/>
                <a:ea typeface="ＭＳ Ｐゴシック" charset="0"/>
                <a:cs typeface="ＭＳ Ｐゴシック" charset="0"/>
              </a:endParaRPr>
            </a:p>
          </p:txBody>
        </p:sp>
        <p:grpSp>
          <p:nvGrpSpPr>
            <p:cNvPr id="9" name="Group 1"/>
            <p:cNvGrpSpPr>
              <a:grpSpLocks/>
            </p:cNvGrpSpPr>
            <p:nvPr/>
          </p:nvGrpSpPr>
          <p:grpSpPr bwMode="auto">
            <a:xfrm>
              <a:off x="1258888" y="2971800"/>
              <a:ext cx="1433512" cy="777875"/>
              <a:chOff x="179512" y="5301208"/>
              <a:chExt cx="1433513" cy="777935"/>
            </a:xfrm>
          </p:grpSpPr>
          <p:pic>
            <p:nvPicPr>
              <p:cNvPr id="16" name="Picture 16" descr="gamma.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512" y="5301208"/>
                <a:ext cx="1207439" cy="71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7"/>
              <p:cNvSpPr>
                <a:spLocks noChangeArrowheads="1"/>
              </p:cNvSpPr>
              <p:nvPr/>
            </p:nvSpPr>
            <p:spPr bwMode="auto">
              <a:xfrm>
                <a:off x="408112" y="5682237"/>
                <a:ext cx="325438" cy="39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nl-NL" sz="2000">
                    <a:solidFill>
                      <a:srgbClr val="FFFFFF"/>
                    </a:solidFill>
                    <a:latin typeface="Chalkduster"/>
                    <a:ea typeface="Chalkduster"/>
                    <a:cs typeface="Chalkduster"/>
                  </a:rPr>
                  <a:t>1</a:t>
                </a:r>
                <a:endParaRPr lang="en-US" sz="2000" b="1">
                  <a:solidFill>
                    <a:srgbClr val="FFFFFF"/>
                  </a:solidFill>
                  <a:ea typeface="MS PGothic" pitchFamily="34" charset="-128"/>
                </a:endParaRPr>
              </a:p>
            </p:txBody>
          </p:sp>
          <p:sp>
            <p:nvSpPr>
              <p:cNvPr id="18" name="Rectangle 18"/>
              <p:cNvSpPr>
                <a:spLocks noChangeArrowheads="1"/>
              </p:cNvSpPr>
              <p:nvPr/>
            </p:nvSpPr>
            <p:spPr bwMode="auto">
              <a:xfrm>
                <a:off x="1287587" y="5682237"/>
                <a:ext cx="325438" cy="39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nl-NL" sz="2000">
                    <a:solidFill>
                      <a:srgbClr val="FFFFFF"/>
                    </a:solidFill>
                    <a:latin typeface="Chalkduster"/>
                    <a:ea typeface="Chalkduster"/>
                    <a:cs typeface="Chalkduster"/>
                  </a:rPr>
                  <a:t>1</a:t>
                </a:r>
                <a:endParaRPr lang="en-US" sz="2000" b="1">
                  <a:solidFill>
                    <a:srgbClr val="FFFFFF"/>
                  </a:solidFill>
                  <a:ea typeface="MS PGothic" pitchFamily="34" charset="-128"/>
                </a:endParaRPr>
              </a:p>
            </p:txBody>
          </p:sp>
        </p:grpSp>
        <p:grpSp>
          <p:nvGrpSpPr>
            <p:cNvPr id="10" name="Group 20"/>
            <p:cNvGrpSpPr>
              <a:grpSpLocks/>
            </p:cNvGrpSpPr>
            <p:nvPr/>
          </p:nvGrpSpPr>
          <p:grpSpPr bwMode="auto">
            <a:xfrm>
              <a:off x="6523038" y="2971800"/>
              <a:ext cx="1433512" cy="777875"/>
              <a:chOff x="179512" y="5301208"/>
              <a:chExt cx="1433854" cy="777935"/>
            </a:xfrm>
          </p:grpSpPr>
          <p:pic>
            <p:nvPicPr>
              <p:cNvPr id="13" name="Picture 21" descr="gamm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512" y="5301208"/>
                <a:ext cx="1207439" cy="71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2"/>
              <p:cNvSpPr>
                <a:spLocks noChangeArrowheads="1"/>
              </p:cNvSpPr>
              <p:nvPr/>
            </p:nvSpPr>
            <p:spPr bwMode="auto">
              <a:xfrm>
                <a:off x="408166" y="5682237"/>
                <a:ext cx="325515" cy="39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nl-NL" sz="2000">
                    <a:solidFill>
                      <a:srgbClr val="FFFFFF"/>
                    </a:solidFill>
                    <a:latin typeface="Chalkduster"/>
                    <a:ea typeface="Chalkduster"/>
                    <a:cs typeface="Chalkduster"/>
                  </a:rPr>
                  <a:t>2</a:t>
                </a:r>
                <a:endParaRPr lang="en-US" sz="2000" b="1">
                  <a:solidFill>
                    <a:srgbClr val="FFFFFF"/>
                  </a:solidFill>
                  <a:ea typeface="MS PGothic" pitchFamily="34" charset="-128"/>
                </a:endParaRPr>
              </a:p>
            </p:txBody>
          </p:sp>
          <p:sp>
            <p:nvSpPr>
              <p:cNvPr id="15" name="Rectangle 23"/>
              <p:cNvSpPr>
                <a:spLocks noChangeArrowheads="1"/>
              </p:cNvSpPr>
              <p:nvPr/>
            </p:nvSpPr>
            <p:spPr bwMode="auto">
              <a:xfrm>
                <a:off x="1287851" y="5682237"/>
                <a:ext cx="325515" cy="39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nl-NL" sz="2000">
                    <a:solidFill>
                      <a:srgbClr val="FFFFFF"/>
                    </a:solidFill>
                    <a:latin typeface="Chalkduster"/>
                    <a:ea typeface="Chalkduster"/>
                    <a:cs typeface="Chalkduster"/>
                  </a:rPr>
                  <a:t>2</a:t>
                </a:r>
                <a:endParaRPr lang="en-US" sz="2000" b="1">
                  <a:solidFill>
                    <a:srgbClr val="FFFFFF"/>
                  </a:solidFill>
                  <a:ea typeface="MS PGothic" pitchFamily="34" charset="-128"/>
                </a:endParaRPr>
              </a:p>
            </p:txBody>
          </p:sp>
        </p:grpSp>
        <p:sp>
          <p:nvSpPr>
            <p:cNvPr id="11" name="5-Point Star 10"/>
            <p:cNvSpPr/>
            <p:nvPr/>
          </p:nvSpPr>
          <p:spPr>
            <a:xfrm>
              <a:off x="1906588" y="2349500"/>
              <a:ext cx="504825" cy="530225"/>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nl-NL"/>
            </a:p>
          </p:txBody>
        </p:sp>
        <p:sp>
          <p:nvSpPr>
            <p:cNvPr id="12" name="5-Point Star 9"/>
            <p:cNvSpPr/>
            <p:nvPr/>
          </p:nvSpPr>
          <p:spPr>
            <a:xfrm>
              <a:off x="6731000" y="2349500"/>
              <a:ext cx="504825" cy="530225"/>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nl-NL"/>
            </a:p>
          </p:txBody>
        </p:sp>
      </p:grpSp>
      <p:sp>
        <p:nvSpPr>
          <p:cNvPr id="20" name="Rectangle 19"/>
          <p:cNvSpPr>
            <a:spLocks noChangeArrowheads="1"/>
          </p:cNvSpPr>
          <p:nvPr/>
        </p:nvSpPr>
        <p:spPr bwMode="auto">
          <a:xfrm>
            <a:off x="0" y="6550223"/>
            <a:ext cx="9144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pPr eaLnBrk="1" hangingPunct="1"/>
            <a:r>
              <a:rPr lang="en-US" sz="1400" b="0" dirty="0" smtClean="0">
                <a:latin typeface="+mj-lt"/>
                <a:ea typeface="MS PGothic" pitchFamily="34" charset="-128"/>
              </a:rPr>
              <a:t>		A. </a:t>
            </a:r>
            <a:r>
              <a:rPr lang="en-US" sz="1400" b="0" dirty="0">
                <a:latin typeface="+mj-lt"/>
                <a:ea typeface="MS PGothic" pitchFamily="34" charset="-128"/>
              </a:rPr>
              <a:t>Yu. </a:t>
            </a:r>
            <a:r>
              <a:rPr lang="en-US" sz="1400" b="0" dirty="0" err="1">
                <a:latin typeface="+mj-lt"/>
                <a:ea typeface="MS PGothic" pitchFamily="34" charset="-128"/>
              </a:rPr>
              <a:t>Kitaev</a:t>
            </a:r>
            <a:r>
              <a:rPr lang="en-US" sz="1400" b="0" dirty="0">
                <a:latin typeface="+mj-lt"/>
                <a:ea typeface="MS PGothic" pitchFamily="34" charset="-128"/>
              </a:rPr>
              <a:t>; Unpaired </a:t>
            </a:r>
            <a:r>
              <a:rPr lang="en-US" sz="1400" b="0" dirty="0" err="1">
                <a:latin typeface="+mj-lt"/>
                <a:ea typeface="MS PGothic" pitchFamily="34" charset="-128"/>
              </a:rPr>
              <a:t>Majorana</a:t>
            </a:r>
            <a:r>
              <a:rPr lang="en-US" sz="1400" b="0" dirty="0">
                <a:latin typeface="+mj-lt"/>
                <a:ea typeface="MS PGothic" pitchFamily="34" charset="-128"/>
              </a:rPr>
              <a:t> fermions in Quantum Wires, </a:t>
            </a:r>
            <a:r>
              <a:rPr lang="en-US" sz="1400" b="0" dirty="0">
                <a:latin typeface="+mj-lt"/>
              </a:rPr>
              <a:t>Physics </a:t>
            </a:r>
            <a:r>
              <a:rPr lang="en-US" sz="1400" b="0" dirty="0" err="1">
                <a:latin typeface="+mj-lt"/>
              </a:rPr>
              <a:t>Uspekhi</a:t>
            </a:r>
            <a:r>
              <a:rPr lang="en-US" sz="1400" b="0" dirty="0">
                <a:latin typeface="+mj-lt"/>
              </a:rPr>
              <a:t> (2001)</a:t>
            </a:r>
            <a:endParaRPr lang="en-US" sz="1400" b="0" dirty="0">
              <a:latin typeface="+mj-lt"/>
              <a:ea typeface="MS PGothic" pitchFamily="34" charset="-128"/>
            </a:endParaRPr>
          </a:p>
        </p:txBody>
      </p:sp>
    </p:spTree>
    <p:extLst>
      <p:ext uri="{BB962C8B-B14F-4D97-AF65-F5344CB8AC3E}">
        <p14:creationId xmlns:p14="http://schemas.microsoft.com/office/powerpoint/2010/main" val="89857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pPr eaLnBrk="1" hangingPunct="1">
              <a:defRPr/>
            </a:pPr>
            <a:r>
              <a:rPr lang="nl-NL" sz="4000" dirty="0" smtClean="0"/>
              <a:t>How would Kondo effect look?</a:t>
            </a:r>
            <a:endParaRPr lang="nl-NL" sz="4000" dirty="0" smtClean="0"/>
          </a:p>
        </p:txBody>
      </p:sp>
      <p:pic>
        <p:nvPicPr>
          <p:cNvPr id="22" name="Picture 2" descr="FigureS3a"/>
          <p:cNvPicPr>
            <a:picLocks noChangeAspect="1" noChangeArrowheads="1"/>
          </p:cNvPicPr>
          <p:nvPr/>
        </p:nvPicPr>
        <p:blipFill>
          <a:blip r:embed="rId2">
            <a:extLst>
              <a:ext uri="{28A0092B-C50C-407E-A947-70E740481C1C}">
                <a14:useLocalDpi xmlns:a14="http://schemas.microsoft.com/office/drawing/2010/main" val="0"/>
              </a:ext>
            </a:extLst>
          </a:blip>
          <a:srcRect l="2641" t="11621" r="8685" b="4774"/>
          <a:stretch>
            <a:fillRect/>
          </a:stretch>
        </p:blipFill>
        <p:spPr bwMode="auto">
          <a:xfrm>
            <a:off x="468313" y="1484313"/>
            <a:ext cx="8424862"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Line 3"/>
          <p:cNvSpPr>
            <a:spLocks noChangeShapeType="1"/>
          </p:cNvSpPr>
          <p:nvPr/>
        </p:nvSpPr>
        <p:spPr bwMode="auto">
          <a:xfrm flipV="1">
            <a:off x="1044575" y="3130550"/>
            <a:ext cx="7272338" cy="523875"/>
          </a:xfrm>
          <a:prstGeom prst="line">
            <a:avLst/>
          </a:prstGeom>
          <a:noFill/>
          <a:ln w="38100">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00" b="0" smtClean="0">
              <a:solidFill>
                <a:srgbClr val="FFFFFF"/>
              </a:solidFill>
              <a:latin typeface="Arial" pitchFamily="34" charset="0"/>
              <a:ea typeface="+mn-ea"/>
              <a:cs typeface="+mn-cs"/>
            </a:endParaRPr>
          </a:p>
        </p:txBody>
      </p:sp>
      <p:sp>
        <p:nvSpPr>
          <p:cNvPr id="26" name="Text Box 4"/>
          <p:cNvSpPr txBox="1">
            <a:spLocks noChangeArrowheads="1"/>
          </p:cNvSpPr>
          <p:nvPr/>
        </p:nvSpPr>
        <p:spPr bwMode="auto">
          <a:xfrm>
            <a:off x="7453313" y="2771775"/>
            <a:ext cx="7461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800" b="0" smtClean="0">
                <a:solidFill>
                  <a:srgbClr val="FF99FF"/>
                </a:solidFill>
                <a:latin typeface="Tahoma" pitchFamily="34" charset="0"/>
                <a:ea typeface="+mn-ea"/>
                <a:cs typeface="+mn-cs"/>
              </a:rPr>
              <a:t>g = 2</a:t>
            </a:r>
          </a:p>
        </p:txBody>
      </p:sp>
      <p:sp>
        <p:nvSpPr>
          <p:cNvPr id="28" name="Line 5"/>
          <p:cNvSpPr>
            <a:spLocks noChangeShapeType="1"/>
          </p:cNvSpPr>
          <p:nvPr/>
        </p:nvSpPr>
        <p:spPr bwMode="auto">
          <a:xfrm flipV="1">
            <a:off x="1044575" y="1474788"/>
            <a:ext cx="1150938" cy="2179637"/>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00" b="0" smtClean="0">
              <a:solidFill>
                <a:srgbClr val="FFFFFF"/>
              </a:solidFill>
              <a:latin typeface="Arial" pitchFamily="34" charset="0"/>
              <a:ea typeface="+mn-ea"/>
              <a:cs typeface="+mn-cs"/>
            </a:endParaRPr>
          </a:p>
        </p:txBody>
      </p:sp>
      <p:sp>
        <p:nvSpPr>
          <p:cNvPr id="45" name="Text Box 6"/>
          <p:cNvSpPr txBox="1">
            <a:spLocks noChangeArrowheads="1"/>
          </p:cNvSpPr>
          <p:nvPr/>
        </p:nvSpPr>
        <p:spPr bwMode="auto">
          <a:xfrm>
            <a:off x="2195513" y="1619250"/>
            <a:ext cx="8715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800" b="0" smtClean="0">
                <a:solidFill>
                  <a:srgbClr val="000000"/>
                </a:solidFill>
                <a:latin typeface="Tahoma" pitchFamily="34" charset="0"/>
                <a:ea typeface="+mn-ea"/>
                <a:cs typeface="+mn-cs"/>
              </a:rPr>
              <a:t>g = 50</a:t>
            </a:r>
          </a:p>
        </p:txBody>
      </p:sp>
      <p:sp>
        <p:nvSpPr>
          <p:cNvPr id="46" name="Line 7"/>
          <p:cNvSpPr>
            <a:spLocks noChangeShapeType="1"/>
          </p:cNvSpPr>
          <p:nvPr/>
        </p:nvSpPr>
        <p:spPr bwMode="auto">
          <a:xfrm>
            <a:off x="1044575" y="3654425"/>
            <a:ext cx="7272338" cy="557213"/>
          </a:xfrm>
          <a:prstGeom prst="line">
            <a:avLst/>
          </a:prstGeom>
          <a:noFill/>
          <a:ln w="38100">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00" b="0" smtClean="0">
              <a:solidFill>
                <a:srgbClr val="FFFFFF"/>
              </a:solidFill>
              <a:latin typeface="Arial" pitchFamily="34" charset="0"/>
              <a:ea typeface="+mn-ea"/>
              <a:cs typeface="+mn-cs"/>
            </a:endParaRPr>
          </a:p>
        </p:txBody>
      </p:sp>
      <p:sp>
        <p:nvSpPr>
          <p:cNvPr id="47" name="Line 8"/>
          <p:cNvSpPr>
            <a:spLocks noChangeShapeType="1"/>
          </p:cNvSpPr>
          <p:nvPr/>
        </p:nvSpPr>
        <p:spPr bwMode="auto">
          <a:xfrm>
            <a:off x="1044575" y="3654425"/>
            <a:ext cx="1150938" cy="2068513"/>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00" b="0" smtClean="0">
              <a:solidFill>
                <a:srgbClr val="FFFFFF"/>
              </a:solidFill>
              <a:latin typeface="Arial" pitchFamily="34" charset="0"/>
              <a:ea typeface="+mn-ea"/>
              <a:cs typeface="+mn-cs"/>
            </a:endParaRPr>
          </a:p>
        </p:txBody>
      </p:sp>
      <p:sp>
        <p:nvSpPr>
          <p:cNvPr id="48" name="Rectangle 232"/>
          <p:cNvSpPr>
            <a:spLocks noChangeArrowheads="1"/>
          </p:cNvSpPr>
          <p:nvPr/>
        </p:nvSpPr>
        <p:spPr bwMode="auto">
          <a:xfrm rot="-5400000">
            <a:off x="-279399" y="3521075"/>
            <a:ext cx="9271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l-NL" altLang="en-US" sz="2400" b="0" i="1" smtClean="0">
                <a:solidFill>
                  <a:srgbClr val="FFFFFF"/>
                </a:solidFill>
                <a:latin typeface="Arial" pitchFamily="34" charset="0"/>
                <a:ea typeface="ＭＳ Ｐゴシック" pitchFamily="34" charset="-128"/>
                <a:cs typeface="+mn-cs"/>
              </a:rPr>
              <a:t>V</a:t>
            </a:r>
            <a:r>
              <a:rPr lang="nl-NL" altLang="en-US" sz="2400" b="0" i="1" baseline="-25000" smtClean="0">
                <a:solidFill>
                  <a:srgbClr val="FFFFFF"/>
                </a:solidFill>
                <a:latin typeface="Arial" pitchFamily="34" charset="0"/>
                <a:ea typeface="ＭＳ Ｐゴシック" pitchFamily="34" charset="-128"/>
                <a:cs typeface="+mn-cs"/>
              </a:rPr>
              <a:t> </a:t>
            </a:r>
            <a:r>
              <a:rPr lang="nl-NL" altLang="en-US" sz="2400" b="0" smtClean="0">
                <a:solidFill>
                  <a:srgbClr val="FFFFFF"/>
                </a:solidFill>
                <a:latin typeface="Arial" pitchFamily="34" charset="0"/>
                <a:ea typeface="ＭＳ Ｐゴシック" pitchFamily="34" charset="-128"/>
                <a:cs typeface="+mn-cs"/>
              </a:rPr>
              <a:t> (</a:t>
            </a:r>
            <a:r>
              <a:rPr lang="nl-NL" altLang="en-US" sz="2400" b="0" smtClean="0">
                <a:solidFill>
                  <a:srgbClr val="FFFFFF"/>
                </a:solidFill>
                <a:latin typeface="Symbol" pitchFamily="18" charset="2"/>
                <a:ea typeface="ＭＳ Ｐゴシック" pitchFamily="34" charset="-128"/>
                <a:cs typeface="+mn-cs"/>
              </a:rPr>
              <a:t>m</a:t>
            </a:r>
            <a:r>
              <a:rPr lang="nl-NL" altLang="en-US" sz="2400" b="0" smtClean="0">
                <a:solidFill>
                  <a:srgbClr val="FFFFFF"/>
                </a:solidFill>
                <a:latin typeface="Arial" pitchFamily="34" charset="0"/>
                <a:ea typeface="ＭＳ Ｐゴシック" pitchFamily="34" charset="-128"/>
                <a:cs typeface="+mn-cs"/>
              </a:rPr>
              <a:t>V)</a:t>
            </a:r>
          </a:p>
        </p:txBody>
      </p:sp>
    </p:spTree>
    <p:extLst>
      <p:ext uri="{BB962C8B-B14F-4D97-AF65-F5344CB8AC3E}">
        <p14:creationId xmlns:p14="http://schemas.microsoft.com/office/powerpoint/2010/main" val="23333504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D:\sfrolov\Desktop\Majorana data\200s_6F2_NS_121211\data_623.png"/>
          <p:cNvPicPr>
            <a:picLocks noChangeAspect="1" noChangeArrowheads="1"/>
          </p:cNvPicPr>
          <p:nvPr/>
        </p:nvPicPr>
        <p:blipFill>
          <a:blip r:embed="rId2">
            <a:extLst>
              <a:ext uri="{28A0092B-C50C-407E-A947-70E740481C1C}">
                <a14:useLocalDpi xmlns:a14="http://schemas.microsoft.com/office/drawing/2010/main" val="0"/>
              </a:ext>
            </a:extLst>
          </a:blip>
          <a:srcRect l="8331" t="11392" r="8971" b="11833"/>
          <a:stretch>
            <a:fillRect/>
          </a:stretch>
        </p:blipFill>
        <p:spPr bwMode="auto">
          <a:xfrm>
            <a:off x="966788" y="3082925"/>
            <a:ext cx="4881562"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32"/>
          <p:cNvSpPr>
            <a:spLocks noChangeArrowheads="1"/>
          </p:cNvSpPr>
          <p:nvPr/>
        </p:nvSpPr>
        <p:spPr bwMode="auto">
          <a:xfrm rot="-5400000">
            <a:off x="182563" y="4259263"/>
            <a:ext cx="765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nl-NL" sz="1800" i="1" smtClean="0">
                <a:solidFill>
                  <a:srgbClr val="FFFFFF"/>
                </a:solidFill>
                <a:latin typeface="Tahoma" pitchFamily="34" charset="0"/>
                <a:ea typeface="+mn-ea"/>
                <a:cs typeface="+mn-cs"/>
              </a:rPr>
              <a:t>V</a:t>
            </a:r>
            <a:r>
              <a:rPr lang="nl-NL" sz="1800" i="1" baseline="-25000" smtClean="0">
                <a:solidFill>
                  <a:srgbClr val="FFFFFF"/>
                </a:solidFill>
                <a:latin typeface="Tahoma" pitchFamily="34" charset="0"/>
                <a:ea typeface="+mn-ea"/>
                <a:cs typeface="+mn-cs"/>
              </a:rPr>
              <a:t> </a:t>
            </a:r>
            <a:r>
              <a:rPr lang="nl-NL" sz="1800" smtClean="0">
                <a:solidFill>
                  <a:srgbClr val="FFFFFF"/>
                </a:solidFill>
                <a:latin typeface="Tahoma" pitchFamily="34" charset="0"/>
                <a:ea typeface="+mn-ea"/>
                <a:cs typeface="+mn-cs"/>
              </a:rPr>
              <a:t> (</a:t>
            </a:r>
            <a:r>
              <a:rPr lang="nl-NL" sz="1800" smtClean="0">
                <a:solidFill>
                  <a:srgbClr val="FFFFFF"/>
                </a:solidFill>
                <a:latin typeface="Symbol" pitchFamily="18" charset="2"/>
                <a:ea typeface="+mn-ea"/>
                <a:cs typeface="+mn-cs"/>
              </a:rPr>
              <a:t>m</a:t>
            </a:r>
            <a:r>
              <a:rPr lang="nl-NL" sz="1800" smtClean="0">
                <a:solidFill>
                  <a:srgbClr val="FFFFFF"/>
                </a:solidFill>
                <a:latin typeface="Tahoma" pitchFamily="34" charset="0"/>
                <a:ea typeface="+mn-ea"/>
                <a:cs typeface="+mn-cs"/>
              </a:rPr>
              <a:t>V)</a:t>
            </a:r>
          </a:p>
        </p:txBody>
      </p:sp>
      <p:cxnSp>
        <p:nvCxnSpPr>
          <p:cNvPr id="16" name="Straight Connector 13"/>
          <p:cNvCxnSpPr>
            <a:cxnSpLocks noChangeShapeType="1"/>
          </p:cNvCxnSpPr>
          <p:nvPr/>
        </p:nvCxnSpPr>
        <p:spPr bwMode="auto">
          <a:xfrm flipH="1" flipV="1">
            <a:off x="1706563" y="3181350"/>
            <a:ext cx="588962" cy="2466975"/>
          </a:xfrm>
          <a:prstGeom prst="line">
            <a:avLst/>
          </a:prstGeom>
          <a:noFill/>
          <a:ln w="28575">
            <a:solidFill>
              <a:srgbClr val="FFC000"/>
            </a:solidFill>
            <a:prstDash val="sysDot"/>
            <a:round/>
            <a:headEnd/>
            <a:tailEnd/>
          </a:ln>
          <a:extLst>
            <a:ext uri="{909E8E84-426E-40DD-AFC4-6F175D3DCCD1}">
              <a14:hiddenFill xmlns:a14="http://schemas.microsoft.com/office/drawing/2010/main">
                <a:noFill/>
              </a14:hiddenFill>
            </a:ext>
          </a:extLst>
        </p:spPr>
      </p:cxnSp>
      <p:cxnSp>
        <p:nvCxnSpPr>
          <p:cNvPr id="17" name="Straight Connector 19"/>
          <p:cNvCxnSpPr>
            <a:cxnSpLocks noChangeShapeType="1"/>
          </p:cNvCxnSpPr>
          <p:nvPr/>
        </p:nvCxnSpPr>
        <p:spPr bwMode="auto">
          <a:xfrm flipV="1">
            <a:off x="1666875" y="3203575"/>
            <a:ext cx="790575" cy="2405063"/>
          </a:xfrm>
          <a:prstGeom prst="line">
            <a:avLst/>
          </a:prstGeom>
          <a:noFill/>
          <a:ln w="28575">
            <a:solidFill>
              <a:srgbClr val="FFC000"/>
            </a:solidFill>
            <a:prstDash val="sysDot"/>
            <a:round/>
            <a:headEnd/>
            <a:tailEnd/>
          </a:ln>
          <a:extLst>
            <a:ext uri="{909E8E84-426E-40DD-AFC4-6F175D3DCCD1}">
              <a14:hiddenFill xmlns:a14="http://schemas.microsoft.com/office/drawing/2010/main">
                <a:noFill/>
              </a14:hiddenFill>
            </a:ext>
          </a:extLst>
        </p:spPr>
      </p:cxnSp>
      <p:sp>
        <p:nvSpPr>
          <p:cNvPr id="18" name="Rectangle 229"/>
          <p:cNvSpPr>
            <a:spLocks noChangeArrowheads="1"/>
          </p:cNvSpPr>
          <p:nvPr/>
        </p:nvSpPr>
        <p:spPr bwMode="auto">
          <a:xfrm>
            <a:off x="515938" y="3344863"/>
            <a:ext cx="4524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nl-NL" sz="1800" b="0" smtClean="0">
                <a:solidFill>
                  <a:srgbClr val="FFFFFF"/>
                </a:solidFill>
                <a:latin typeface="Tahoma" pitchFamily="34" charset="0"/>
                <a:ea typeface="+mn-ea"/>
                <a:cs typeface="+mn-cs"/>
              </a:rPr>
              <a:t> 500</a:t>
            </a:r>
          </a:p>
        </p:txBody>
      </p:sp>
      <p:sp>
        <p:nvSpPr>
          <p:cNvPr id="19" name="Rectangle 229"/>
          <p:cNvSpPr>
            <a:spLocks noChangeArrowheads="1"/>
          </p:cNvSpPr>
          <p:nvPr/>
        </p:nvSpPr>
        <p:spPr bwMode="auto">
          <a:xfrm>
            <a:off x="434975" y="5354638"/>
            <a:ext cx="5365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nl-NL" sz="1800" b="0" smtClean="0">
                <a:solidFill>
                  <a:srgbClr val="FFFFFF"/>
                </a:solidFill>
                <a:latin typeface="Tahoma" pitchFamily="34" charset="0"/>
                <a:ea typeface="+mn-ea"/>
                <a:cs typeface="+mn-cs"/>
              </a:rPr>
              <a:t> -500</a:t>
            </a:r>
          </a:p>
        </p:txBody>
      </p:sp>
      <p:sp>
        <p:nvSpPr>
          <p:cNvPr id="20" name="Rectangle 229"/>
          <p:cNvSpPr>
            <a:spLocks noChangeArrowheads="1"/>
          </p:cNvSpPr>
          <p:nvPr/>
        </p:nvSpPr>
        <p:spPr bwMode="auto">
          <a:xfrm>
            <a:off x="727075" y="4354513"/>
            <a:ext cx="1984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nl-NL" sz="1800" b="0" smtClean="0">
                <a:solidFill>
                  <a:srgbClr val="FFFFFF"/>
                </a:solidFill>
                <a:latin typeface="Tahoma" pitchFamily="34" charset="0"/>
                <a:ea typeface="+mn-ea"/>
                <a:cs typeface="+mn-cs"/>
              </a:rPr>
              <a:t> 0</a:t>
            </a:r>
          </a:p>
        </p:txBody>
      </p:sp>
      <p:sp>
        <p:nvSpPr>
          <p:cNvPr id="21" name="Rectangle 229"/>
          <p:cNvSpPr>
            <a:spLocks noChangeArrowheads="1"/>
          </p:cNvSpPr>
          <p:nvPr/>
        </p:nvSpPr>
        <p:spPr bwMode="auto">
          <a:xfrm>
            <a:off x="831850" y="5822950"/>
            <a:ext cx="4079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nl-NL" sz="1800" b="0" smtClean="0">
                <a:solidFill>
                  <a:srgbClr val="FFFFFF"/>
                </a:solidFill>
                <a:latin typeface="Tahoma" pitchFamily="34" charset="0"/>
                <a:ea typeface="+mn-ea"/>
                <a:cs typeface="+mn-cs"/>
              </a:rPr>
              <a:t> -10</a:t>
            </a:r>
          </a:p>
        </p:txBody>
      </p:sp>
      <p:sp>
        <p:nvSpPr>
          <p:cNvPr id="22" name="Rectangle 229"/>
          <p:cNvSpPr>
            <a:spLocks noChangeArrowheads="1"/>
          </p:cNvSpPr>
          <p:nvPr/>
        </p:nvSpPr>
        <p:spPr bwMode="auto">
          <a:xfrm>
            <a:off x="5300663" y="5816600"/>
            <a:ext cx="3254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nl-NL" sz="1800" b="0" smtClean="0">
                <a:solidFill>
                  <a:srgbClr val="FFFFFF"/>
                </a:solidFill>
                <a:latin typeface="Tahoma" pitchFamily="34" charset="0"/>
                <a:ea typeface="+mn-ea"/>
                <a:cs typeface="+mn-cs"/>
              </a:rPr>
              <a:t> 10</a:t>
            </a:r>
          </a:p>
        </p:txBody>
      </p:sp>
      <p:sp>
        <p:nvSpPr>
          <p:cNvPr id="23" name="Rectangle 229"/>
          <p:cNvSpPr>
            <a:spLocks noChangeArrowheads="1"/>
          </p:cNvSpPr>
          <p:nvPr/>
        </p:nvSpPr>
        <p:spPr bwMode="auto">
          <a:xfrm>
            <a:off x="3140075" y="5810250"/>
            <a:ext cx="198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nl-NL" sz="1800" b="0" smtClean="0">
                <a:solidFill>
                  <a:srgbClr val="FFFFFF"/>
                </a:solidFill>
                <a:latin typeface="Tahoma" pitchFamily="34" charset="0"/>
                <a:ea typeface="+mn-ea"/>
                <a:cs typeface="+mn-cs"/>
              </a:rPr>
              <a:t> 0</a:t>
            </a:r>
          </a:p>
        </p:txBody>
      </p:sp>
      <p:sp>
        <p:nvSpPr>
          <p:cNvPr id="26" name="Rectangle 174"/>
          <p:cNvSpPr>
            <a:spLocks noChangeArrowheads="1"/>
          </p:cNvSpPr>
          <p:nvPr/>
        </p:nvSpPr>
        <p:spPr bwMode="auto">
          <a:xfrm>
            <a:off x="5875338" y="2971800"/>
            <a:ext cx="6445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nl-NL" sz="1600" b="0" smtClean="0">
                <a:solidFill>
                  <a:srgbClr val="FFFFFF"/>
                </a:solidFill>
                <a:latin typeface="Tahoma" pitchFamily="34" charset="0"/>
                <a:ea typeface="+mn-ea"/>
                <a:cs typeface="+mn-cs"/>
              </a:rPr>
              <a:t>  </a:t>
            </a:r>
          </a:p>
          <a:p>
            <a:pPr eaLnBrk="0" hangingPunct="0"/>
            <a:r>
              <a:rPr lang="nl-NL" sz="1600" b="0" smtClean="0">
                <a:solidFill>
                  <a:srgbClr val="FFFFFF"/>
                </a:solidFill>
                <a:latin typeface="Tahoma" pitchFamily="34" charset="0"/>
                <a:ea typeface="+mn-ea"/>
                <a:cs typeface="+mn-cs"/>
              </a:rPr>
              <a:t>(2e</a:t>
            </a:r>
            <a:r>
              <a:rPr lang="nl-NL" sz="1600" b="0" baseline="30000" smtClean="0">
                <a:solidFill>
                  <a:srgbClr val="FFFFFF"/>
                </a:solidFill>
                <a:latin typeface="Tahoma" pitchFamily="34" charset="0"/>
                <a:ea typeface="+mn-ea"/>
                <a:cs typeface="+mn-cs"/>
              </a:rPr>
              <a:t>2</a:t>
            </a:r>
            <a:r>
              <a:rPr lang="nl-NL" sz="1600" b="0" smtClean="0">
                <a:solidFill>
                  <a:srgbClr val="FFFFFF"/>
                </a:solidFill>
                <a:latin typeface="Tahoma" pitchFamily="34" charset="0"/>
                <a:ea typeface="+mn-ea"/>
                <a:cs typeface="+mn-cs"/>
              </a:rPr>
              <a:t>/h)</a:t>
            </a:r>
          </a:p>
        </p:txBody>
      </p:sp>
      <p:sp>
        <p:nvSpPr>
          <p:cNvPr id="28" name="TextBox 11"/>
          <p:cNvSpPr txBox="1">
            <a:spLocks noChangeArrowheads="1"/>
          </p:cNvSpPr>
          <p:nvPr/>
        </p:nvSpPr>
        <p:spPr bwMode="auto">
          <a:xfrm>
            <a:off x="4454525" y="3108325"/>
            <a:ext cx="966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800" b="0" smtClean="0">
                <a:solidFill>
                  <a:srgbClr val="FFFFFF"/>
                </a:solidFill>
                <a:ea typeface="ＭＳ Ｐゴシック" pitchFamily="34" charset="-128"/>
                <a:cs typeface="+mn-cs"/>
              </a:rPr>
              <a:t>175 mT</a:t>
            </a:r>
          </a:p>
        </p:txBody>
      </p:sp>
      <p:sp>
        <p:nvSpPr>
          <p:cNvPr id="38" name="Rectangle 232"/>
          <p:cNvSpPr>
            <a:spLocks noChangeArrowheads="1"/>
          </p:cNvSpPr>
          <p:nvPr/>
        </p:nvSpPr>
        <p:spPr bwMode="auto">
          <a:xfrm>
            <a:off x="2133600" y="5984875"/>
            <a:ext cx="25447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nl-NL" sz="1800" i="1" smtClean="0">
                <a:solidFill>
                  <a:srgbClr val="FFFFFF"/>
                </a:solidFill>
                <a:latin typeface="Tahoma" pitchFamily="34" charset="0"/>
                <a:ea typeface="+mn-ea"/>
                <a:cs typeface="+mn-cs"/>
              </a:rPr>
              <a:t>Voltage on Gate 2</a:t>
            </a:r>
            <a:r>
              <a:rPr lang="nl-NL" sz="1800" i="1" baseline="-25000" smtClean="0">
                <a:solidFill>
                  <a:srgbClr val="FFFFFF"/>
                </a:solidFill>
                <a:latin typeface="Tahoma" pitchFamily="34" charset="0"/>
                <a:ea typeface="+mn-ea"/>
                <a:cs typeface="+mn-cs"/>
              </a:rPr>
              <a:t> </a:t>
            </a:r>
            <a:r>
              <a:rPr lang="nl-NL" sz="1800" smtClean="0">
                <a:solidFill>
                  <a:srgbClr val="FFFFFF"/>
                </a:solidFill>
                <a:latin typeface="Tahoma" pitchFamily="34" charset="0"/>
                <a:ea typeface="+mn-ea"/>
                <a:cs typeface="+mn-cs"/>
              </a:rPr>
              <a:t> (V)</a:t>
            </a:r>
          </a:p>
        </p:txBody>
      </p:sp>
      <p:sp>
        <p:nvSpPr>
          <p:cNvPr id="39" name="TextBox 3"/>
          <p:cNvSpPr txBox="1">
            <a:spLocks noChangeArrowheads="1"/>
          </p:cNvSpPr>
          <p:nvPr/>
        </p:nvSpPr>
        <p:spPr bwMode="auto">
          <a:xfrm>
            <a:off x="933450" y="3065463"/>
            <a:ext cx="357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0" smtClean="0">
                <a:solidFill>
                  <a:srgbClr val="FFFFFF"/>
                </a:solidFill>
                <a:ea typeface="ＭＳ Ｐゴシック" pitchFamily="34" charset="-128"/>
                <a:cs typeface="+mn-cs"/>
              </a:rPr>
              <a:t>A</a:t>
            </a:r>
          </a:p>
        </p:txBody>
      </p:sp>
      <p:sp>
        <p:nvSpPr>
          <p:cNvPr id="40" name="TextBox 2"/>
          <p:cNvSpPr txBox="1">
            <a:spLocks noChangeArrowheads="1"/>
          </p:cNvSpPr>
          <p:nvPr/>
        </p:nvSpPr>
        <p:spPr bwMode="auto">
          <a:xfrm>
            <a:off x="5861050" y="4986338"/>
            <a:ext cx="3984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nl-NL" sz="1200" b="0" smtClean="0">
                <a:solidFill>
                  <a:srgbClr val="FFFFFF"/>
                </a:solidFill>
                <a:ea typeface="ＭＳ Ｐゴシック" pitchFamily="34" charset="-128"/>
                <a:cs typeface="+mn-cs"/>
              </a:rPr>
              <a:t>0.2</a:t>
            </a:r>
          </a:p>
        </p:txBody>
      </p:sp>
      <p:sp>
        <p:nvSpPr>
          <p:cNvPr id="41" name="TextBox 54"/>
          <p:cNvSpPr txBox="1">
            <a:spLocks noChangeArrowheads="1"/>
          </p:cNvSpPr>
          <p:nvPr/>
        </p:nvSpPr>
        <p:spPr bwMode="auto">
          <a:xfrm>
            <a:off x="5861050" y="3608388"/>
            <a:ext cx="3984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l-NL" sz="1200" b="0" smtClean="0">
                <a:solidFill>
                  <a:srgbClr val="FFFFFF"/>
                </a:solidFill>
                <a:ea typeface="ＭＳ Ｐゴシック" pitchFamily="34" charset="-128"/>
                <a:cs typeface="+mn-cs"/>
              </a:rPr>
              <a:t>0.7</a:t>
            </a:r>
          </a:p>
        </p:txBody>
      </p:sp>
      <p:grpSp>
        <p:nvGrpSpPr>
          <p:cNvPr id="42" name="Group 30"/>
          <p:cNvGrpSpPr>
            <a:grpSpLocks/>
          </p:cNvGrpSpPr>
          <p:nvPr/>
        </p:nvGrpSpPr>
        <p:grpSpPr bwMode="auto">
          <a:xfrm>
            <a:off x="4460875" y="1203325"/>
            <a:ext cx="4648200" cy="812800"/>
            <a:chOff x="4460304" y="1203707"/>
            <a:chExt cx="4648200" cy="812276"/>
          </a:xfrm>
        </p:grpSpPr>
        <p:pic>
          <p:nvPicPr>
            <p:cNvPr id="43" name="Picture 3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60304" y="1203707"/>
              <a:ext cx="46482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35"/>
            <p:cNvSpPr txBox="1">
              <a:spLocks noChangeArrowheads="1"/>
            </p:cNvSpPr>
            <p:nvPr/>
          </p:nvSpPr>
          <p:spPr bwMode="auto">
            <a:xfrm>
              <a:off x="6449888" y="1612758"/>
              <a:ext cx="327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l-NL" smtClean="0">
                  <a:solidFill>
                    <a:srgbClr val="FFFFFF"/>
                  </a:solidFill>
                  <a:ea typeface="ＭＳ Ｐゴシック" pitchFamily="34" charset="-128"/>
                  <a:cs typeface="+mn-cs"/>
                </a:rPr>
                <a:t>1</a:t>
              </a:r>
            </a:p>
          </p:txBody>
        </p:sp>
        <p:sp>
          <p:nvSpPr>
            <p:cNvPr id="45" name="TextBox 36"/>
            <p:cNvSpPr txBox="1">
              <a:spLocks noChangeArrowheads="1"/>
            </p:cNvSpPr>
            <p:nvPr/>
          </p:nvSpPr>
          <p:spPr bwMode="auto">
            <a:xfrm>
              <a:off x="7135688" y="1612758"/>
              <a:ext cx="327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l-NL" smtClean="0">
                  <a:solidFill>
                    <a:srgbClr val="FFFFFF"/>
                  </a:solidFill>
                  <a:ea typeface="ＭＳ Ｐゴシック" pitchFamily="34" charset="-128"/>
                  <a:cs typeface="+mn-cs"/>
                </a:rPr>
                <a:t>2</a:t>
              </a:r>
            </a:p>
          </p:txBody>
        </p:sp>
        <p:sp>
          <p:nvSpPr>
            <p:cNvPr id="46" name="TextBox 37"/>
            <p:cNvSpPr txBox="1">
              <a:spLocks noChangeArrowheads="1"/>
            </p:cNvSpPr>
            <p:nvPr/>
          </p:nvSpPr>
          <p:spPr bwMode="auto">
            <a:xfrm>
              <a:off x="7745288" y="1612758"/>
              <a:ext cx="327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l-NL" smtClean="0">
                  <a:solidFill>
                    <a:srgbClr val="FFFFFF"/>
                  </a:solidFill>
                  <a:ea typeface="ＭＳ Ｐゴシック" pitchFamily="34" charset="-128"/>
                  <a:cs typeface="+mn-cs"/>
                </a:rPr>
                <a:t>3</a:t>
              </a:r>
            </a:p>
          </p:txBody>
        </p:sp>
        <p:sp>
          <p:nvSpPr>
            <p:cNvPr id="47" name="TextBox 38"/>
            <p:cNvSpPr txBox="1">
              <a:spLocks noChangeArrowheads="1"/>
            </p:cNvSpPr>
            <p:nvPr/>
          </p:nvSpPr>
          <p:spPr bwMode="auto">
            <a:xfrm>
              <a:off x="8485063" y="1612758"/>
              <a:ext cx="327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l-NL" smtClean="0">
                  <a:solidFill>
                    <a:srgbClr val="FFFFFF"/>
                  </a:solidFill>
                  <a:ea typeface="ＭＳ Ｐゴシック" pitchFamily="34" charset="-128"/>
                  <a:cs typeface="+mn-cs"/>
                </a:rPr>
                <a:t>4</a:t>
              </a:r>
            </a:p>
          </p:txBody>
        </p:sp>
        <p:pic>
          <p:nvPicPr>
            <p:cNvPr id="48" name="Picture 34"/>
            <p:cNvPicPr>
              <a:picLocks noChangeAspect="1"/>
            </p:cNvPicPr>
            <p:nvPr/>
          </p:nvPicPr>
          <p:blipFill>
            <a:blip r:embed="rId3">
              <a:extLst>
                <a:ext uri="{28A0092B-C50C-407E-A947-70E740481C1C}">
                  <a14:useLocalDpi xmlns:a14="http://schemas.microsoft.com/office/drawing/2010/main" val="0"/>
                </a:ext>
              </a:extLst>
            </a:blip>
            <a:srcRect l="16100" t="50000" r="65871"/>
            <a:stretch>
              <a:fillRect/>
            </a:stretch>
          </p:blipFill>
          <p:spPr bwMode="auto">
            <a:xfrm>
              <a:off x="5594683" y="1599522"/>
              <a:ext cx="838113"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27"/>
            <p:cNvSpPr txBox="1">
              <a:spLocks noChangeArrowheads="1"/>
            </p:cNvSpPr>
            <p:nvPr/>
          </p:nvSpPr>
          <p:spPr bwMode="auto">
            <a:xfrm>
              <a:off x="6218113" y="1307958"/>
              <a:ext cx="384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l-NL" sz="4000" smtClean="0">
                  <a:solidFill>
                    <a:srgbClr val="FF0000"/>
                  </a:solidFill>
                  <a:ea typeface="ＭＳ Ｐゴシック" pitchFamily="34" charset="-128"/>
                  <a:cs typeface="+mn-cs"/>
                </a:rPr>
                <a:t>*</a:t>
              </a:r>
            </a:p>
          </p:txBody>
        </p:sp>
      </p:grpSp>
      <p:sp>
        <p:nvSpPr>
          <p:cNvPr id="50" name="Title 1"/>
          <p:cNvSpPr txBox="1">
            <a:spLocks/>
          </p:cNvSpPr>
          <p:nvPr/>
        </p:nvSpPr>
        <p:spPr bwMode="auto">
          <a:xfrm>
            <a:off x="0" y="-76200"/>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4000" b="0" i="0" u="none" strike="noStrike" kern="0" cap="none" spc="0" normalizeH="0" baseline="0" noProof="0" dirty="0" smtClean="0">
                <a:ln>
                  <a:noFill/>
                </a:ln>
                <a:solidFill>
                  <a:srgbClr val="F0F2A8"/>
                </a:solidFill>
                <a:effectLst>
                  <a:outerShdw blurRad="38100" dist="38100" dir="2700000" algn="tl">
                    <a:srgbClr val="000000"/>
                  </a:outerShdw>
                </a:effectLst>
                <a:uLnTx/>
                <a:uFillTx/>
                <a:latin typeface="Tahoma"/>
                <a:ea typeface="+mj-ea"/>
                <a:cs typeface="+mj-cs"/>
              </a:rPr>
              <a:t>Gate dependence:</a:t>
            </a:r>
            <a:r>
              <a:rPr kumimoji="0" lang="nl-NL" sz="4000" b="0" i="0" u="none" strike="noStrike" kern="0" cap="none" spc="0" normalizeH="0" noProof="0" dirty="0" smtClean="0">
                <a:ln>
                  <a:noFill/>
                </a:ln>
                <a:solidFill>
                  <a:srgbClr val="F0F2A8"/>
                </a:solidFill>
                <a:effectLst>
                  <a:outerShdw blurRad="38100" dist="38100" dir="2700000" algn="tl">
                    <a:srgbClr val="000000"/>
                  </a:outerShdw>
                </a:effectLst>
                <a:uLnTx/>
                <a:uFillTx/>
                <a:latin typeface="Tahoma"/>
                <a:ea typeface="+mj-ea"/>
                <a:cs typeface="+mj-cs"/>
              </a:rPr>
              <a:t> under S contact</a:t>
            </a:r>
            <a:endParaRPr kumimoji="0" lang="nl-NL" sz="4000" b="0" i="0" u="none" strike="noStrike" kern="0" cap="none" spc="0" normalizeH="0" baseline="0" noProof="0" dirty="0" smtClean="0">
              <a:ln>
                <a:noFill/>
              </a:ln>
              <a:solidFill>
                <a:srgbClr val="F0F2A8"/>
              </a:solidFill>
              <a:effectLst>
                <a:outerShdw blurRad="38100" dist="38100" dir="2700000" algn="tl">
                  <a:srgbClr val="000000"/>
                </a:outerShdw>
              </a:effectLst>
              <a:uLnTx/>
              <a:uFillTx/>
              <a:latin typeface="Tahoma"/>
              <a:ea typeface="+mj-ea"/>
              <a:cs typeface="+mj-cs"/>
            </a:endParaRPr>
          </a:p>
        </p:txBody>
      </p:sp>
    </p:spTree>
    <p:extLst>
      <p:ext uri="{BB962C8B-B14F-4D97-AF65-F5344CB8AC3E}">
        <p14:creationId xmlns:p14="http://schemas.microsoft.com/office/powerpoint/2010/main" val="34663987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1" descr="data_1385"/>
          <p:cNvPicPr>
            <a:picLocks noChangeAspect="1" noChangeArrowheads="1"/>
          </p:cNvPicPr>
          <p:nvPr/>
        </p:nvPicPr>
        <p:blipFill>
          <a:blip r:embed="rId2">
            <a:extLst>
              <a:ext uri="{28A0092B-C50C-407E-A947-70E740481C1C}">
                <a14:useLocalDpi xmlns:a14="http://schemas.microsoft.com/office/drawing/2010/main" val="0"/>
              </a:ext>
            </a:extLst>
          </a:blip>
          <a:srcRect l="8124" t="11900" r="8632" b="11855"/>
          <a:stretch>
            <a:fillRect/>
          </a:stretch>
        </p:blipFill>
        <p:spPr bwMode="auto">
          <a:xfrm>
            <a:off x="817563" y="4389438"/>
            <a:ext cx="50927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D:\sfrolov\Desktop\Majorana data\200s_6F2_NS_121211\data_1381.png"/>
          <p:cNvPicPr>
            <a:picLocks noChangeAspect="1" noChangeArrowheads="1"/>
          </p:cNvPicPr>
          <p:nvPr/>
        </p:nvPicPr>
        <p:blipFill>
          <a:blip r:embed="rId3">
            <a:extLst>
              <a:ext uri="{28A0092B-C50C-407E-A947-70E740481C1C}">
                <a14:useLocalDpi xmlns:a14="http://schemas.microsoft.com/office/drawing/2010/main" val="0"/>
              </a:ext>
            </a:extLst>
          </a:blip>
          <a:srcRect l="8321" t="11186" r="8626" b="11790"/>
          <a:stretch>
            <a:fillRect/>
          </a:stretch>
        </p:blipFill>
        <p:spPr bwMode="auto">
          <a:xfrm>
            <a:off x="808038" y="2179638"/>
            <a:ext cx="510222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9"/>
          <p:cNvSpPr txBox="1">
            <a:spLocks noChangeArrowheads="1"/>
          </p:cNvSpPr>
          <p:nvPr/>
        </p:nvSpPr>
        <p:spPr bwMode="auto">
          <a:xfrm>
            <a:off x="5967413" y="2711450"/>
            <a:ext cx="771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b="0" smtClean="0">
                <a:solidFill>
                  <a:srgbClr val="FFFFFF"/>
                </a:solidFill>
                <a:latin typeface="Calibri" pitchFamily="34" charset="0"/>
                <a:ea typeface="ＭＳ Ｐゴシック" pitchFamily="34" charset="-128"/>
                <a:cs typeface="+mn-cs"/>
              </a:rPr>
              <a:t>dI/dV </a:t>
            </a:r>
          </a:p>
          <a:p>
            <a:pPr eaLnBrk="1" hangingPunct="1"/>
            <a:r>
              <a:rPr lang="en-US" sz="1600" b="0" smtClean="0">
                <a:solidFill>
                  <a:srgbClr val="FFFFFF"/>
                </a:solidFill>
                <a:latin typeface="Calibri" pitchFamily="34" charset="0"/>
                <a:ea typeface="ＭＳ Ｐゴシック" pitchFamily="34" charset="-128"/>
                <a:cs typeface="+mn-cs"/>
              </a:rPr>
              <a:t>(2e</a:t>
            </a:r>
            <a:r>
              <a:rPr lang="en-US" sz="1600" b="0" baseline="30000" smtClean="0">
                <a:solidFill>
                  <a:srgbClr val="FFFFFF"/>
                </a:solidFill>
                <a:latin typeface="Calibri" pitchFamily="34" charset="0"/>
                <a:ea typeface="ＭＳ Ｐゴシック" pitchFamily="34" charset="-128"/>
                <a:cs typeface="+mn-cs"/>
              </a:rPr>
              <a:t>2</a:t>
            </a:r>
            <a:r>
              <a:rPr lang="en-US" sz="1600" b="0" smtClean="0">
                <a:solidFill>
                  <a:srgbClr val="FFFFFF"/>
                </a:solidFill>
                <a:latin typeface="Calibri" pitchFamily="34" charset="0"/>
                <a:ea typeface="ＭＳ Ｐゴシック" pitchFamily="34" charset="-128"/>
                <a:cs typeface="+mn-cs"/>
              </a:rPr>
              <a:t>/h)</a:t>
            </a:r>
            <a:endParaRPr lang="nl-NL" sz="1600" b="0" smtClean="0">
              <a:solidFill>
                <a:srgbClr val="FFFFFF"/>
              </a:solidFill>
              <a:latin typeface="Calibri" pitchFamily="34" charset="0"/>
              <a:ea typeface="ＭＳ Ｐゴシック" pitchFamily="34" charset="-128"/>
              <a:cs typeface="+mn-cs"/>
            </a:endParaRPr>
          </a:p>
        </p:txBody>
      </p:sp>
      <p:sp>
        <p:nvSpPr>
          <p:cNvPr id="5" name="Rectangle 13"/>
          <p:cNvSpPr>
            <a:spLocks noChangeArrowheads="1"/>
          </p:cNvSpPr>
          <p:nvPr/>
        </p:nvSpPr>
        <p:spPr bwMode="auto">
          <a:xfrm>
            <a:off x="5910263" y="3468688"/>
            <a:ext cx="4619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b="0" smtClean="0">
                <a:solidFill>
                  <a:srgbClr val="FFFFFF"/>
                </a:solidFill>
                <a:latin typeface="Tahoma" pitchFamily="34" charset="0"/>
                <a:ea typeface="+mn-ea"/>
                <a:cs typeface="+mn-cs"/>
              </a:rPr>
              <a:t> 0.25</a:t>
            </a:r>
          </a:p>
        </p:txBody>
      </p:sp>
      <p:sp>
        <p:nvSpPr>
          <p:cNvPr id="6" name="Rectangle 43"/>
          <p:cNvSpPr>
            <a:spLocks noChangeArrowheads="1"/>
          </p:cNvSpPr>
          <p:nvPr/>
        </p:nvSpPr>
        <p:spPr bwMode="auto">
          <a:xfrm>
            <a:off x="5940425" y="2439988"/>
            <a:ext cx="4445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100" b="0" smtClean="0">
                <a:solidFill>
                  <a:srgbClr val="FFFFFF"/>
                </a:solidFill>
                <a:latin typeface="Tahoma" pitchFamily="34" charset="0"/>
                <a:ea typeface="+mn-ea"/>
                <a:cs typeface="+mn-cs"/>
              </a:rPr>
              <a:t> </a:t>
            </a:r>
            <a:r>
              <a:rPr lang="en-US" sz="1600" b="0" smtClean="0">
                <a:solidFill>
                  <a:srgbClr val="FFFFFF"/>
                </a:solidFill>
                <a:latin typeface="Tahoma" pitchFamily="34" charset="0"/>
                <a:ea typeface="+mn-ea"/>
                <a:cs typeface="+mn-cs"/>
              </a:rPr>
              <a:t>1.25</a:t>
            </a:r>
          </a:p>
        </p:txBody>
      </p:sp>
      <p:sp>
        <p:nvSpPr>
          <p:cNvPr id="7" name="TextBox 9"/>
          <p:cNvSpPr txBox="1">
            <a:spLocks noChangeArrowheads="1"/>
          </p:cNvSpPr>
          <p:nvPr/>
        </p:nvSpPr>
        <p:spPr bwMode="auto">
          <a:xfrm>
            <a:off x="5945188" y="5033963"/>
            <a:ext cx="771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b="0" smtClean="0">
                <a:solidFill>
                  <a:srgbClr val="FFFFFF"/>
                </a:solidFill>
                <a:latin typeface="Calibri" pitchFamily="34" charset="0"/>
                <a:ea typeface="ＭＳ Ｐゴシック" pitchFamily="34" charset="-128"/>
                <a:cs typeface="+mn-cs"/>
              </a:rPr>
              <a:t>dI/dV </a:t>
            </a:r>
          </a:p>
          <a:p>
            <a:pPr eaLnBrk="1" hangingPunct="1"/>
            <a:r>
              <a:rPr lang="en-US" sz="1600" b="0" smtClean="0">
                <a:solidFill>
                  <a:srgbClr val="FFFFFF"/>
                </a:solidFill>
                <a:latin typeface="Calibri" pitchFamily="34" charset="0"/>
                <a:ea typeface="ＭＳ Ｐゴシック" pitchFamily="34" charset="-128"/>
                <a:cs typeface="+mn-cs"/>
              </a:rPr>
              <a:t>(2e</a:t>
            </a:r>
            <a:r>
              <a:rPr lang="en-US" sz="1600" b="0" baseline="30000" smtClean="0">
                <a:solidFill>
                  <a:srgbClr val="FFFFFF"/>
                </a:solidFill>
                <a:latin typeface="Calibri" pitchFamily="34" charset="0"/>
                <a:ea typeface="ＭＳ Ｐゴシック" pitchFamily="34" charset="-128"/>
                <a:cs typeface="+mn-cs"/>
              </a:rPr>
              <a:t>2</a:t>
            </a:r>
            <a:r>
              <a:rPr lang="en-US" sz="1600" b="0" smtClean="0">
                <a:solidFill>
                  <a:srgbClr val="FFFFFF"/>
                </a:solidFill>
                <a:latin typeface="Calibri" pitchFamily="34" charset="0"/>
                <a:ea typeface="ＭＳ Ｐゴシック" pitchFamily="34" charset="-128"/>
                <a:cs typeface="+mn-cs"/>
              </a:rPr>
              <a:t>/h)</a:t>
            </a:r>
            <a:endParaRPr lang="nl-NL" sz="1600" b="0" smtClean="0">
              <a:solidFill>
                <a:srgbClr val="FFFFFF"/>
              </a:solidFill>
              <a:latin typeface="Calibri" pitchFamily="34" charset="0"/>
              <a:ea typeface="ＭＳ Ｐゴシック" pitchFamily="34" charset="-128"/>
              <a:cs typeface="+mn-cs"/>
            </a:endParaRPr>
          </a:p>
        </p:txBody>
      </p:sp>
      <p:sp>
        <p:nvSpPr>
          <p:cNvPr id="8" name="Rectangle 13"/>
          <p:cNvSpPr>
            <a:spLocks noChangeArrowheads="1"/>
          </p:cNvSpPr>
          <p:nvPr/>
        </p:nvSpPr>
        <p:spPr bwMode="auto">
          <a:xfrm>
            <a:off x="5910263" y="5816600"/>
            <a:ext cx="3508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600" b="0" smtClean="0">
                <a:solidFill>
                  <a:srgbClr val="FFFFFF"/>
                </a:solidFill>
                <a:latin typeface="Tahoma" pitchFamily="34" charset="0"/>
                <a:ea typeface="+mn-ea"/>
                <a:cs typeface="+mn-cs"/>
              </a:rPr>
              <a:t> 0.0</a:t>
            </a:r>
          </a:p>
        </p:txBody>
      </p:sp>
      <p:sp>
        <p:nvSpPr>
          <p:cNvPr id="9" name="Rectangle 43"/>
          <p:cNvSpPr>
            <a:spLocks noChangeArrowheads="1"/>
          </p:cNvSpPr>
          <p:nvPr/>
        </p:nvSpPr>
        <p:spPr bwMode="auto">
          <a:xfrm>
            <a:off x="5910263" y="4667250"/>
            <a:ext cx="4429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100" b="0" smtClean="0">
                <a:solidFill>
                  <a:srgbClr val="FFFFFF"/>
                </a:solidFill>
                <a:latin typeface="Tahoma" pitchFamily="34" charset="0"/>
                <a:ea typeface="+mn-ea"/>
                <a:cs typeface="+mn-cs"/>
              </a:rPr>
              <a:t> </a:t>
            </a:r>
            <a:r>
              <a:rPr lang="en-US" sz="1600" b="0" smtClean="0">
                <a:solidFill>
                  <a:srgbClr val="FFFFFF"/>
                </a:solidFill>
                <a:latin typeface="Tahoma" pitchFamily="34" charset="0"/>
                <a:ea typeface="+mn-ea"/>
                <a:cs typeface="+mn-cs"/>
              </a:rPr>
              <a:t>1.25</a:t>
            </a:r>
          </a:p>
        </p:txBody>
      </p:sp>
      <p:sp>
        <p:nvSpPr>
          <p:cNvPr id="10" name="TextBox 10"/>
          <p:cNvSpPr txBox="1">
            <a:spLocks noChangeArrowheads="1"/>
          </p:cNvSpPr>
          <p:nvPr/>
        </p:nvSpPr>
        <p:spPr bwMode="auto">
          <a:xfrm rot="-5400000">
            <a:off x="46038" y="2905125"/>
            <a:ext cx="7096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b="0" smtClean="0">
                <a:solidFill>
                  <a:srgbClr val="FFFFFF"/>
                </a:solidFill>
                <a:latin typeface="Calibri" pitchFamily="34" charset="0"/>
                <a:ea typeface="ＭＳ Ｐゴシック" pitchFamily="34" charset="-128"/>
                <a:cs typeface="+mn-cs"/>
              </a:rPr>
              <a:t>V (</a:t>
            </a:r>
            <a:r>
              <a:rPr lang="en-US" sz="1600" b="0" smtClean="0">
                <a:solidFill>
                  <a:srgbClr val="FFFFFF"/>
                </a:solidFill>
                <a:latin typeface="Symbol" pitchFamily="18" charset="2"/>
                <a:ea typeface="ＭＳ Ｐゴシック" pitchFamily="34" charset="-128"/>
                <a:cs typeface="+mn-cs"/>
              </a:rPr>
              <a:t>m</a:t>
            </a:r>
            <a:r>
              <a:rPr lang="en-US" sz="1600" b="0" smtClean="0">
                <a:solidFill>
                  <a:srgbClr val="FFFFFF"/>
                </a:solidFill>
                <a:latin typeface="Calibri" pitchFamily="34" charset="0"/>
                <a:ea typeface="ＭＳ Ｐゴシック" pitchFamily="34" charset="-128"/>
                <a:cs typeface="+mn-cs"/>
              </a:rPr>
              <a:t>V)</a:t>
            </a:r>
            <a:endParaRPr lang="nl-NL" sz="1600" b="0" smtClean="0">
              <a:solidFill>
                <a:srgbClr val="FFFFFF"/>
              </a:solidFill>
              <a:latin typeface="Calibri" pitchFamily="34" charset="0"/>
              <a:ea typeface="ＭＳ Ｐゴシック" pitchFamily="34" charset="-128"/>
              <a:cs typeface="+mn-cs"/>
            </a:endParaRPr>
          </a:p>
        </p:txBody>
      </p:sp>
      <p:sp>
        <p:nvSpPr>
          <p:cNvPr id="11" name="Text Box 15"/>
          <p:cNvSpPr txBox="1">
            <a:spLocks noChangeArrowheads="1"/>
          </p:cNvSpPr>
          <p:nvPr/>
        </p:nvSpPr>
        <p:spPr bwMode="auto">
          <a:xfrm>
            <a:off x="541338" y="2901950"/>
            <a:ext cx="28892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defRPr/>
            </a:pPr>
            <a:r>
              <a:rPr lang="en-US" sz="1600" b="0" smtClean="0">
                <a:solidFill>
                  <a:srgbClr val="FFFFFF"/>
                </a:solidFill>
              </a:rPr>
              <a:t>0</a:t>
            </a:r>
          </a:p>
        </p:txBody>
      </p:sp>
      <p:sp>
        <p:nvSpPr>
          <p:cNvPr id="12" name="TextBox 10"/>
          <p:cNvSpPr txBox="1">
            <a:spLocks noChangeArrowheads="1"/>
          </p:cNvSpPr>
          <p:nvPr/>
        </p:nvSpPr>
        <p:spPr bwMode="auto">
          <a:xfrm rot="-5400000">
            <a:off x="46831" y="5099844"/>
            <a:ext cx="7080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b="0" smtClean="0">
                <a:solidFill>
                  <a:srgbClr val="FFFFFF"/>
                </a:solidFill>
                <a:latin typeface="Calibri" pitchFamily="34" charset="0"/>
                <a:ea typeface="ＭＳ Ｐゴシック" pitchFamily="34" charset="-128"/>
                <a:cs typeface="+mn-cs"/>
              </a:rPr>
              <a:t>V (</a:t>
            </a:r>
            <a:r>
              <a:rPr lang="en-US" sz="1600" b="0" smtClean="0">
                <a:solidFill>
                  <a:srgbClr val="FFFFFF"/>
                </a:solidFill>
                <a:latin typeface="Symbol" pitchFamily="18" charset="2"/>
                <a:ea typeface="ＭＳ Ｐゴシック" pitchFamily="34" charset="-128"/>
                <a:cs typeface="+mn-cs"/>
              </a:rPr>
              <a:t>m</a:t>
            </a:r>
            <a:r>
              <a:rPr lang="en-US" sz="1600" b="0" smtClean="0">
                <a:solidFill>
                  <a:srgbClr val="FFFFFF"/>
                </a:solidFill>
                <a:latin typeface="Calibri" pitchFamily="34" charset="0"/>
                <a:ea typeface="ＭＳ Ｐゴシック" pitchFamily="34" charset="-128"/>
                <a:cs typeface="+mn-cs"/>
              </a:rPr>
              <a:t>V)</a:t>
            </a:r>
            <a:endParaRPr lang="nl-NL" sz="1600" b="0" smtClean="0">
              <a:solidFill>
                <a:srgbClr val="FFFFFF"/>
              </a:solidFill>
              <a:latin typeface="Calibri" pitchFamily="34" charset="0"/>
              <a:ea typeface="ＭＳ Ｐゴシック" pitchFamily="34" charset="-128"/>
              <a:cs typeface="+mn-cs"/>
            </a:endParaRPr>
          </a:p>
        </p:txBody>
      </p:sp>
      <p:sp>
        <p:nvSpPr>
          <p:cNvPr id="13" name="Text Box 15"/>
          <p:cNvSpPr txBox="1">
            <a:spLocks noChangeArrowheads="1"/>
          </p:cNvSpPr>
          <p:nvPr/>
        </p:nvSpPr>
        <p:spPr bwMode="auto">
          <a:xfrm>
            <a:off x="544513" y="5095875"/>
            <a:ext cx="28892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defRPr/>
            </a:pPr>
            <a:r>
              <a:rPr lang="en-US" sz="1600" b="0" smtClean="0">
                <a:solidFill>
                  <a:srgbClr val="FFFFFF"/>
                </a:solidFill>
              </a:rPr>
              <a:t>0</a:t>
            </a:r>
          </a:p>
        </p:txBody>
      </p:sp>
      <p:sp>
        <p:nvSpPr>
          <p:cNvPr id="14" name="Text Box 14"/>
          <p:cNvSpPr txBox="1">
            <a:spLocks noChangeArrowheads="1"/>
          </p:cNvSpPr>
          <p:nvPr/>
        </p:nvSpPr>
        <p:spPr bwMode="auto">
          <a:xfrm>
            <a:off x="342900" y="2225675"/>
            <a:ext cx="522288"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auto" hangingPunct="0">
              <a:spcBef>
                <a:spcPts val="0"/>
              </a:spcBef>
              <a:spcAft>
                <a:spcPts val="0"/>
              </a:spcAft>
              <a:defRPr/>
            </a:pPr>
            <a:r>
              <a:rPr lang="en-US" sz="1600" b="0" dirty="0">
                <a:solidFill>
                  <a:srgbClr val="FFFFFF"/>
                </a:solidFill>
                <a:latin typeface="Arial"/>
                <a:ea typeface="+mn-ea"/>
                <a:cs typeface="+mn-cs"/>
              </a:rPr>
              <a:t>200</a:t>
            </a:r>
            <a:endParaRPr lang="en-US" sz="1800" b="0" dirty="0">
              <a:solidFill>
                <a:srgbClr val="FFFFFF"/>
              </a:solidFill>
              <a:latin typeface="Arial"/>
              <a:ea typeface="+mn-ea"/>
              <a:cs typeface="+mn-cs"/>
            </a:endParaRPr>
          </a:p>
        </p:txBody>
      </p:sp>
      <p:sp>
        <p:nvSpPr>
          <p:cNvPr id="15" name="Text Box 15"/>
          <p:cNvSpPr txBox="1">
            <a:spLocks noChangeArrowheads="1"/>
          </p:cNvSpPr>
          <p:nvPr/>
        </p:nvSpPr>
        <p:spPr bwMode="auto">
          <a:xfrm>
            <a:off x="280988" y="3573463"/>
            <a:ext cx="558800"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defRPr/>
            </a:pPr>
            <a:r>
              <a:rPr lang="en-US" sz="1600" b="0" smtClean="0">
                <a:solidFill>
                  <a:srgbClr val="FFFFFF"/>
                </a:solidFill>
              </a:rPr>
              <a:t>-200</a:t>
            </a:r>
          </a:p>
        </p:txBody>
      </p:sp>
      <p:sp>
        <p:nvSpPr>
          <p:cNvPr id="16" name="Text Box 14"/>
          <p:cNvSpPr txBox="1">
            <a:spLocks noChangeArrowheads="1"/>
          </p:cNvSpPr>
          <p:nvPr/>
        </p:nvSpPr>
        <p:spPr bwMode="auto">
          <a:xfrm>
            <a:off x="355600" y="4424363"/>
            <a:ext cx="520700"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auto" hangingPunct="0">
              <a:spcBef>
                <a:spcPts val="0"/>
              </a:spcBef>
              <a:spcAft>
                <a:spcPts val="0"/>
              </a:spcAft>
              <a:defRPr/>
            </a:pPr>
            <a:r>
              <a:rPr lang="en-US" sz="1600" b="0" dirty="0">
                <a:solidFill>
                  <a:srgbClr val="FFFFFF"/>
                </a:solidFill>
                <a:latin typeface="Arial"/>
                <a:ea typeface="+mn-ea"/>
                <a:cs typeface="+mn-cs"/>
              </a:rPr>
              <a:t>200</a:t>
            </a:r>
            <a:endParaRPr lang="en-US" sz="1800" b="0" dirty="0">
              <a:solidFill>
                <a:srgbClr val="FFFFFF"/>
              </a:solidFill>
              <a:latin typeface="Arial"/>
              <a:ea typeface="+mn-ea"/>
              <a:cs typeface="+mn-cs"/>
            </a:endParaRPr>
          </a:p>
        </p:txBody>
      </p:sp>
      <p:sp>
        <p:nvSpPr>
          <p:cNvPr id="17" name="Text Box 15"/>
          <p:cNvSpPr txBox="1">
            <a:spLocks noChangeArrowheads="1"/>
          </p:cNvSpPr>
          <p:nvPr/>
        </p:nvSpPr>
        <p:spPr bwMode="auto">
          <a:xfrm>
            <a:off x="295275" y="5772150"/>
            <a:ext cx="560388"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defRPr/>
            </a:pPr>
            <a:r>
              <a:rPr lang="en-US" sz="1600" b="0" smtClean="0">
                <a:solidFill>
                  <a:srgbClr val="FFFFFF"/>
                </a:solidFill>
              </a:rPr>
              <a:t>-200</a:t>
            </a:r>
          </a:p>
        </p:txBody>
      </p:sp>
      <p:sp>
        <p:nvSpPr>
          <p:cNvPr id="18" name="TextBox 3"/>
          <p:cNvSpPr txBox="1">
            <a:spLocks noChangeArrowheads="1"/>
          </p:cNvSpPr>
          <p:nvPr/>
        </p:nvSpPr>
        <p:spPr bwMode="auto">
          <a:xfrm>
            <a:off x="2851150" y="4040188"/>
            <a:ext cx="1454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b="0" smtClean="0">
                <a:solidFill>
                  <a:srgbClr val="FFFFFF"/>
                </a:solidFill>
                <a:latin typeface="Calibri" pitchFamily="34" charset="0"/>
                <a:ea typeface="ＭＳ Ｐゴシック" pitchFamily="34" charset="-128"/>
                <a:cs typeface="+mn-cs"/>
              </a:rPr>
              <a:t>Barrier gate (V)</a:t>
            </a:r>
            <a:endParaRPr lang="nl-NL" sz="1600" b="0" smtClean="0">
              <a:solidFill>
                <a:srgbClr val="FFFFFF"/>
              </a:solidFill>
              <a:latin typeface="Calibri" pitchFamily="34" charset="0"/>
              <a:ea typeface="ＭＳ Ｐゴシック" pitchFamily="34" charset="-128"/>
              <a:cs typeface="+mn-cs"/>
            </a:endParaRPr>
          </a:p>
        </p:txBody>
      </p:sp>
      <p:sp>
        <p:nvSpPr>
          <p:cNvPr id="19" name="TextBox 5"/>
          <p:cNvSpPr txBox="1">
            <a:spLocks noChangeArrowheads="1"/>
          </p:cNvSpPr>
          <p:nvPr/>
        </p:nvSpPr>
        <p:spPr bwMode="auto">
          <a:xfrm>
            <a:off x="1093788" y="3978275"/>
            <a:ext cx="6111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b="0" smtClean="0">
                <a:solidFill>
                  <a:srgbClr val="FFFFFF"/>
                </a:solidFill>
                <a:latin typeface="Calibri" pitchFamily="34" charset="0"/>
                <a:ea typeface="ＭＳ Ｐゴシック" pitchFamily="34" charset="-128"/>
                <a:cs typeface="+mn-cs"/>
              </a:rPr>
              <a:t>-1.25</a:t>
            </a:r>
            <a:endParaRPr lang="nl-NL" sz="1600" b="0" smtClean="0">
              <a:solidFill>
                <a:srgbClr val="FFFFFF"/>
              </a:solidFill>
              <a:latin typeface="Calibri" pitchFamily="34" charset="0"/>
              <a:ea typeface="ＭＳ Ｐゴシック" pitchFamily="34" charset="-128"/>
              <a:cs typeface="+mn-cs"/>
            </a:endParaRPr>
          </a:p>
        </p:txBody>
      </p:sp>
      <p:sp>
        <p:nvSpPr>
          <p:cNvPr id="20" name="TextBox 7"/>
          <p:cNvSpPr txBox="1">
            <a:spLocks noChangeArrowheads="1"/>
          </p:cNvSpPr>
          <p:nvPr/>
        </p:nvSpPr>
        <p:spPr bwMode="auto">
          <a:xfrm>
            <a:off x="5129213" y="3984625"/>
            <a:ext cx="444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b="0" smtClean="0">
                <a:solidFill>
                  <a:srgbClr val="FFFFFF"/>
                </a:solidFill>
                <a:latin typeface="Calibri" pitchFamily="34" charset="0"/>
                <a:ea typeface="ＭＳ Ｐゴシック" pitchFamily="34" charset="-128"/>
                <a:cs typeface="+mn-cs"/>
              </a:rPr>
              <a:t>0.0</a:t>
            </a:r>
            <a:endParaRPr lang="nl-NL" sz="1600" b="0" smtClean="0">
              <a:solidFill>
                <a:srgbClr val="FFFFFF"/>
              </a:solidFill>
              <a:latin typeface="Calibri" pitchFamily="34" charset="0"/>
              <a:ea typeface="ＭＳ Ｐゴシック" pitchFamily="34" charset="-128"/>
              <a:cs typeface="+mn-cs"/>
            </a:endParaRPr>
          </a:p>
        </p:txBody>
      </p:sp>
      <p:sp>
        <p:nvSpPr>
          <p:cNvPr id="21" name="TextBox 3"/>
          <p:cNvSpPr txBox="1">
            <a:spLocks noChangeArrowheads="1"/>
          </p:cNvSpPr>
          <p:nvPr/>
        </p:nvSpPr>
        <p:spPr bwMode="auto">
          <a:xfrm>
            <a:off x="2693988" y="6227763"/>
            <a:ext cx="14525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b="0" smtClean="0">
                <a:solidFill>
                  <a:srgbClr val="FFFFFF"/>
                </a:solidFill>
                <a:latin typeface="Calibri" pitchFamily="34" charset="0"/>
                <a:ea typeface="ＭＳ Ｐゴシック" pitchFamily="34" charset="-128"/>
                <a:cs typeface="+mn-cs"/>
              </a:rPr>
              <a:t>Barrier gate (V)</a:t>
            </a:r>
            <a:endParaRPr lang="nl-NL" sz="1600" b="0" smtClean="0">
              <a:solidFill>
                <a:srgbClr val="FFFFFF"/>
              </a:solidFill>
              <a:latin typeface="Calibri" pitchFamily="34" charset="0"/>
              <a:ea typeface="ＭＳ Ｐゴシック" pitchFamily="34" charset="-128"/>
              <a:cs typeface="+mn-cs"/>
            </a:endParaRPr>
          </a:p>
        </p:txBody>
      </p:sp>
      <p:sp>
        <p:nvSpPr>
          <p:cNvPr id="22" name="TextBox 5"/>
          <p:cNvSpPr txBox="1">
            <a:spLocks noChangeArrowheads="1"/>
          </p:cNvSpPr>
          <p:nvPr/>
        </p:nvSpPr>
        <p:spPr bwMode="auto">
          <a:xfrm>
            <a:off x="933450" y="6181725"/>
            <a:ext cx="609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b="0" smtClean="0">
                <a:solidFill>
                  <a:srgbClr val="FFFFFF"/>
                </a:solidFill>
                <a:latin typeface="Calibri" pitchFamily="34" charset="0"/>
                <a:ea typeface="ＭＳ Ｐゴシック" pitchFamily="34" charset="-128"/>
                <a:cs typeface="+mn-cs"/>
              </a:rPr>
              <a:t>-1.75</a:t>
            </a:r>
            <a:endParaRPr lang="nl-NL" sz="1600" b="0" smtClean="0">
              <a:solidFill>
                <a:srgbClr val="FFFFFF"/>
              </a:solidFill>
              <a:latin typeface="Calibri" pitchFamily="34" charset="0"/>
              <a:ea typeface="ＭＳ Ｐゴシック" pitchFamily="34" charset="-128"/>
              <a:cs typeface="+mn-cs"/>
            </a:endParaRPr>
          </a:p>
        </p:txBody>
      </p:sp>
      <p:sp>
        <p:nvSpPr>
          <p:cNvPr id="23" name="TextBox 7"/>
          <p:cNvSpPr txBox="1">
            <a:spLocks noChangeArrowheads="1"/>
          </p:cNvSpPr>
          <p:nvPr/>
        </p:nvSpPr>
        <p:spPr bwMode="auto">
          <a:xfrm>
            <a:off x="4916488" y="6188075"/>
            <a:ext cx="5064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600" b="0" smtClean="0">
                <a:solidFill>
                  <a:srgbClr val="FFFFFF"/>
                </a:solidFill>
                <a:latin typeface="Calibri" pitchFamily="34" charset="0"/>
                <a:ea typeface="ＭＳ Ｐゴシック" pitchFamily="34" charset="-128"/>
                <a:cs typeface="+mn-cs"/>
              </a:rPr>
              <a:t>-0.5</a:t>
            </a:r>
            <a:endParaRPr lang="nl-NL" sz="1600" b="0" smtClean="0">
              <a:solidFill>
                <a:srgbClr val="FFFFFF"/>
              </a:solidFill>
              <a:latin typeface="Calibri" pitchFamily="34" charset="0"/>
              <a:ea typeface="ＭＳ Ｐゴシック" pitchFamily="34" charset="-128"/>
              <a:cs typeface="+mn-cs"/>
            </a:endParaRPr>
          </a:p>
        </p:txBody>
      </p:sp>
      <p:grpSp>
        <p:nvGrpSpPr>
          <p:cNvPr id="24" name="Group 34"/>
          <p:cNvGrpSpPr>
            <a:grpSpLocks/>
          </p:cNvGrpSpPr>
          <p:nvPr/>
        </p:nvGrpSpPr>
        <p:grpSpPr bwMode="auto">
          <a:xfrm>
            <a:off x="4460875" y="1203325"/>
            <a:ext cx="4648200" cy="812800"/>
            <a:chOff x="4460304" y="1203707"/>
            <a:chExt cx="4648200" cy="812276"/>
          </a:xfrm>
        </p:grpSpPr>
        <p:pic>
          <p:nvPicPr>
            <p:cNvPr id="25" name="Picture 3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60304" y="1203707"/>
              <a:ext cx="46482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35"/>
            <p:cNvSpPr txBox="1">
              <a:spLocks noChangeArrowheads="1"/>
            </p:cNvSpPr>
            <p:nvPr/>
          </p:nvSpPr>
          <p:spPr bwMode="auto">
            <a:xfrm>
              <a:off x="6449888" y="1612758"/>
              <a:ext cx="327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l-NL" smtClean="0">
                  <a:solidFill>
                    <a:srgbClr val="FFFFFF"/>
                  </a:solidFill>
                  <a:ea typeface="ＭＳ Ｐゴシック" pitchFamily="34" charset="-128"/>
                  <a:cs typeface="+mn-cs"/>
                </a:rPr>
                <a:t>1</a:t>
              </a:r>
            </a:p>
          </p:txBody>
        </p:sp>
        <p:sp>
          <p:nvSpPr>
            <p:cNvPr id="27" name="TextBox 36"/>
            <p:cNvSpPr txBox="1">
              <a:spLocks noChangeArrowheads="1"/>
            </p:cNvSpPr>
            <p:nvPr/>
          </p:nvSpPr>
          <p:spPr bwMode="auto">
            <a:xfrm>
              <a:off x="7135688" y="1612758"/>
              <a:ext cx="327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l-NL" smtClean="0">
                  <a:solidFill>
                    <a:srgbClr val="FFFFFF"/>
                  </a:solidFill>
                  <a:ea typeface="ＭＳ Ｐゴシック" pitchFamily="34" charset="-128"/>
                  <a:cs typeface="+mn-cs"/>
                </a:rPr>
                <a:t>2</a:t>
              </a:r>
            </a:p>
          </p:txBody>
        </p:sp>
        <p:sp>
          <p:nvSpPr>
            <p:cNvPr id="28" name="TextBox 37"/>
            <p:cNvSpPr txBox="1">
              <a:spLocks noChangeArrowheads="1"/>
            </p:cNvSpPr>
            <p:nvPr/>
          </p:nvSpPr>
          <p:spPr bwMode="auto">
            <a:xfrm>
              <a:off x="7745288" y="1612758"/>
              <a:ext cx="327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l-NL" smtClean="0">
                  <a:solidFill>
                    <a:srgbClr val="FFFFFF"/>
                  </a:solidFill>
                  <a:ea typeface="ＭＳ Ｐゴシック" pitchFamily="34" charset="-128"/>
                  <a:cs typeface="+mn-cs"/>
                </a:rPr>
                <a:t>3</a:t>
              </a:r>
            </a:p>
          </p:txBody>
        </p:sp>
        <p:sp>
          <p:nvSpPr>
            <p:cNvPr id="29" name="TextBox 38"/>
            <p:cNvSpPr txBox="1">
              <a:spLocks noChangeArrowheads="1"/>
            </p:cNvSpPr>
            <p:nvPr/>
          </p:nvSpPr>
          <p:spPr bwMode="auto">
            <a:xfrm>
              <a:off x="8485063" y="1612758"/>
              <a:ext cx="327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l-NL" smtClean="0">
                  <a:solidFill>
                    <a:srgbClr val="FFFFFF"/>
                  </a:solidFill>
                  <a:ea typeface="ＭＳ Ｐゴシック" pitchFamily="34" charset="-128"/>
                  <a:cs typeface="+mn-cs"/>
                </a:rPr>
                <a:t>4</a:t>
              </a:r>
            </a:p>
          </p:txBody>
        </p:sp>
        <p:pic>
          <p:nvPicPr>
            <p:cNvPr id="30" name="Picture 34"/>
            <p:cNvPicPr>
              <a:picLocks noChangeAspect="1"/>
            </p:cNvPicPr>
            <p:nvPr/>
          </p:nvPicPr>
          <p:blipFill>
            <a:blip r:embed="rId4">
              <a:extLst>
                <a:ext uri="{28A0092B-C50C-407E-A947-70E740481C1C}">
                  <a14:useLocalDpi xmlns:a14="http://schemas.microsoft.com/office/drawing/2010/main" val="0"/>
                </a:ext>
              </a:extLst>
            </a:blip>
            <a:srcRect l="16100" t="50000" r="65871"/>
            <a:stretch>
              <a:fillRect/>
            </a:stretch>
          </p:blipFill>
          <p:spPr bwMode="auto">
            <a:xfrm>
              <a:off x="5594683" y="1599522"/>
              <a:ext cx="838113"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27"/>
            <p:cNvSpPr txBox="1">
              <a:spLocks noChangeArrowheads="1"/>
            </p:cNvSpPr>
            <p:nvPr/>
          </p:nvSpPr>
          <p:spPr bwMode="auto">
            <a:xfrm>
              <a:off x="6218113" y="1307958"/>
              <a:ext cx="384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l-NL" sz="4000" smtClean="0">
                  <a:solidFill>
                    <a:srgbClr val="FF0000"/>
                  </a:solidFill>
                  <a:ea typeface="ＭＳ Ｐゴシック" pitchFamily="34" charset="-128"/>
                  <a:cs typeface="+mn-cs"/>
                </a:rPr>
                <a:t>*</a:t>
              </a:r>
            </a:p>
          </p:txBody>
        </p:sp>
      </p:grpSp>
      <p:sp>
        <p:nvSpPr>
          <p:cNvPr id="32" name="Title 1"/>
          <p:cNvSpPr txBox="1">
            <a:spLocks/>
          </p:cNvSpPr>
          <p:nvPr/>
        </p:nvSpPr>
        <p:spPr bwMode="auto">
          <a:xfrm>
            <a:off x="0" y="-76200"/>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4000" b="0" i="0" u="none" strike="noStrike" kern="0" cap="none" spc="0" normalizeH="0" baseline="0" noProof="0" dirty="0" smtClean="0">
                <a:ln>
                  <a:noFill/>
                </a:ln>
                <a:solidFill>
                  <a:srgbClr val="F0F2A8"/>
                </a:solidFill>
                <a:effectLst>
                  <a:outerShdw blurRad="38100" dist="38100" dir="2700000" algn="tl">
                    <a:srgbClr val="000000"/>
                  </a:outerShdw>
                </a:effectLst>
                <a:uLnTx/>
                <a:uFillTx/>
                <a:latin typeface="Tahoma"/>
                <a:ea typeface="+mj-ea"/>
                <a:cs typeface="+mj-cs"/>
              </a:rPr>
              <a:t>Gate dependence:</a:t>
            </a:r>
            <a:r>
              <a:rPr kumimoji="0" lang="nl-NL" sz="4000" b="0" i="0" u="none" strike="noStrike" kern="0" cap="none" spc="0" normalizeH="0" noProof="0" dirty="0" smtClean="0">
                <a:ln>
                  <a:noFill/>
                </a:ln>
                <a:solidFill>
                  <a:srgbClr val="F0F2A8"/>
                </a:solidFill>
                <a:effectLst>
                  <a:outerShdw blurRad="38100" dist="38100" dir="2700000" algn="tl">
                    <a:srgbClr val="000000"/>
                  </a:outerShdw>
                </a:effectLst>
                <a:uLnTx/>
                <a:uFillTx/>
                <a:latin typeface="Tahoma"/>
                <a:ea typeface="+mj-ea"/>
                <a:cs typeface="+mj-cs"/>
              </a:rPr>
              <a:t> barrier gate</a:t>
            </a:r>
            <a:endParaRPr kumimoji="0" lang="nl-NL" sz="4000" b="0" i="0" u="none" strike="noStrike" kern="0" cap="none" spc="0" normalizeH="0" baseline="0" noProof="0" dirty="0" smtClean="0">
              <a:ln>
                <a:noFill/>
              </a:ln>
              <a:solidFill>
                <a:srgbClr val="F0F2A8"/>
              </a:solidFill>
              <a:effectLst>
                <a:outerShdw blurRad="38100" dist="38100" dir="2700000" algn="tl">
                  <a:srgbClr val="000000"/>
                </a:outerShdw>
              </a:effectLst>
              <a:uLnTx/>
              <a:uFillTx/>
              <a:latin typeface="Tahoma"/>
              <a:ea typeface="+mj-ea"/>
              <a:cs typeface="+mj-cs"/>
            </a:endParaRPr>
          </a:p>
        </p:txBody>
      </p:sp>
    </p:spTree>
    <p:extLst>
      <p:ext uri="{BB962C8B-B14F-4D97-AF65-F5344CB8AC3E}">
        <p14:creationId xmlns:p14="http://schemas.microsoft.com/office/powerpoint/2010/main" val="38948479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0" y="1219200"/>
            <a:ext cx="54864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342900" indent="-342900">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nSpc>
                <a:spcPct val="200000"/>
              </a:lnSpc>
              <a:buAutoNum type="arabicPeriod"/>
              <a:defRPr/>
            </a:pPr>
            <a:r>
              <a:rPr lang="en-US" sz="2400" b="0" dirty="0" smtClean="0">
                <a:latin typeface="Tahoma"/>
                <a:ea typeface="ＭＳ Ｐゴシック" pitchFamily="34" charset="-128"/>
                <a:cs typeface="+mn-cs"/>
              </a:rPr>
              <a:t>One-dimensional quantum wire</a:t>
            </a:r>
          </a:p>
          <a:p>
            <a:pPr marL="457200" indent="-457200">
              <a:lnSpc>
                <a:spcPct val="200000"/>
              </a:lnSpc>
              <a:buAutoNum type="arabicPeriod"/>
              <a:defRPr/>
            </a:pPr>
            <a:r>
              <a:rPr lang="en-US" sz="2400" b="0" dirty="0" smtClean="0">
                <a:solidFill>
                  <a:srgbClr val="FFFFFF"/>
                </a:solidFill>
                <a:latin typeface="Tahoma"/>
                <a:ea typeface="ＭＳ Ｐゴシック" pitchFamily="34" charset="-128"/>
                <a:cs typeface="+mn-cs"/>
              </a:rPr>
              <a:t>Spin-orbit interaction</a:t>
            </a:r>
          </a:p>
          <a:p>
            <a:pPr marL="457200" indent="-457200">
              <a:lnSpc>
                <a:spcPct val="200000"/>
              </a:lnSpc>
              <a:buAutoNum type="arabicPeriod"/>
              <a:defRPr/>
            </a:pPr>
            <a:r>
              <a:rPr lang="en-US" sz="2400" b="0" dirty="0" smtClean="0">
                <a:solidFill>
                  <a:srgbClr val="FFFFFF"/>
                </a:solidFill>
                <a:latin typeface="Tahoma"/>
                <a:ea typeface="ＭＳ Ｐゴシック" pitchFamily="34" charset="-128"/>
                <a:cs typeface="+mn-cs"/>
              </a:rPr>
              <a:t>Superconductivity</a:t>
            </a:r>
          </a:p>
          <a:p>
            <a:pPr marL="457200" indent="-457200">
              <a:lnSpc>
                <a:spcPct val="200000"/>
              </a:lnSpc>
              <a:buAutoNum type="arabicPeriod"/>
              <a:defRPr/>
            </a:pPr>
            <a:r>
              <a:rPr lang="en-US" sz="2400" b="0" dirty="0" smtClean="0">
                <a:solidFill>
                  <a:srgbClr val="FFFFFF"/>
                </a:solidFill>
                <a:latin typeface="Tahoma"/>
                <a:ea typeface="ＭＳ Ｐゴシック" pitchFamily="34" charset="-128"/>
                <a:cs typeface="+mn-cs"/>
              </a:rPr>
              <a:t>Magnetic field</a:t>
            </a:r>
            <a:endParaRPr lang="en-US" sz="2400" b="0" i="1" dirty="0" smtClean="0">
              <a:solidFill>
                <a:srgbClr val="FFFFFF"/>
              </a:solidFill>
              <a:latin typeface="Tahoma"/>
              <a:ea typeface="ＭＳ Ｐゴシック" pitchFamily="34" charset="-128"/>
              <a:cs typeface="+mn-cs"/>
            </a:endParaRPr>
          </a:p>
        </p:txBody>
      </p:sp>
      <p:sp>
        <p:nvSpPr>
          <p:cNvPr id="3" name="TextBox 2"/>
          <p:cNvSpPr txBox="1">
            <a:spLocks noChangeArrowheads="1"/>
          </p:cNvSpPr>
          <p:nvPr/>
        </p:nvSpPr>
        <p:spPr bwMode="auto">
          <a:xfrm>
            <a:off x="2438400" y="3533135"/>
            <a:ext cx="668337"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l-NL" sz="3800" dirty="0" smtClean="0">
                <a:solidFill>
                  <a:srgbClr val="FF0000"/>
                </a:solidFill>
                <a:latin typeface="Zapf Dingbats" charset="2"/>
                <a:ea typeface="ＭＳ Ｐゴシック" pitchFamily="34" charset="-128"/>
                <a:cs typeface="+mn-cs"/>
                <a:sym typeface="Zapf Dingbats" charset="2"/>
              </a:rPr>
              <a:t>✔</a:t>
            </a:r>
            <a:endParaRPr lang="nl-NL" sz="3800" dirty="0" smtClean="0">
              <a:solidFill>
                <a:srgbClr val="FF0000"/>
              </a:solidFill>
              <a:ea typeface="ＭＳ Ｐゴシック" pitchFamily="34" charset="-128"/>
              <a:cs typeface="+mn-cs"/>
            </a:endParaRPr>
          </a:p>
        </p:txBody>
      </p:sp>
      <p:sp>
        <p:nvSpPr>
          <p:cNvPr id="4" name="TextBox 2"/>
          <p:cNvSpPr txBox="1">
            <a:spLocks noChangeArrowheads="1"/>
          </p:cNvSpPr>
          <p:nvPr/>
        </p:nvSpPr>
        <p:spPr bwMode="auto">
          <a:xfrm>
            <a:off x="4804414" y="1358592"/>
            <a:ext cx="668338"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l-NL" sz="3800" dirty="0" smtClean="0">
                <a:solidFill>
                  <a:srgbClr val="FF0000"/>
                </a:solidFill>
                <a:latin typeface="Zapf Dingbats" charset="2"/>
                <a:ea typeface="ＭＳ Ｐゴシック" pitchFamily="34" charset="-128"/>
                <a:cs typeface="+mn-cs"/>
                <a:sym typeface="Zapf Dingbats" charset="2"/>
              </a:rPr>
              <a:t>✔</a:t>
            </a:r>
            <a:endParaRPr lang="nl-NL" sz="3800" dirty="0" smtClean="0">
              <a:solidFill>
                <a:srgbClr val="FF0000"/>
              </a:solidFill>
              <a:ea typeface="ＭＳ Ｐゴシック" pitchFamily="34" charset="-128"/>
              <a:cs typeface="+mn-cs"/>
            </a:endParaRPr>
          </a:p>
        </p:txBody>
      </p:sp>
      <p:sp>
        <p:nvSpPr>
          <p:cNvPr id="5" name="Line 7"/>
          <p:cNvSpPr>
            <a:spLocks noChangeShapeType="1"/>
          </p:cNvSpPr>
          <p:nvPr/>
        </p:nvSpPr>
        <p:spPr bwMode="auto">
          <a:xfrm flipH="1">
            <a:off x="76200" y="2452048"/>
            <a:ext cx="4067175"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00" b="0" smtClean="0">
              <a:solidFill>
                <a:srgbClr val="FFFFFF"/>
              </a:solidFill>
              <a:latin typeface="Arial" pitchFamily="34" charset="0"/>
              <a:ea typeface="+mn-ea"/>
              <a:cs typeface="+mn-cs"/>
            </a:endParaRPr>
          </a:p>
        </p:txBody>
      </p:sp>
      <p:grpSp>
        <p:nvGrpSpPr>
          <p:cNvPr id="6" name="Group 8"/>
          <p:cNvGrpSpPr>
            <a:grpSpLocks/>
          </p:cNvGrpSpPr>
          <p:nvPr/>
        </p:nvGrpSpPr>
        <p:grpSpPr bwMode="auto">
          <a:xfrm>
            <a:off x="5508625" y="333375"/>
            <a:ext cx="2771775" cy="3960813"/>
            <a:chOff x="4014" y="482"/>
            <a:chExt cx="1474" cy="2268"/>
          </a:xfrm>
        </p:grpSpPr>
        <p:pic>
          <p:nvPicPr>
            <p:cNvPr id="7" name="Picture 20"/>
            <p:cNvPicPr>
              <a:picLocks noChangeAspect="1" noChangeArrowheads="1"/>
            </p:cNvPicPr>
            <p:nvPr/>
          </p:nvPicPr>
          <p:blipFill>
            <a:blip r:embed="rId2">
              <a:extLst>
                <a:ext uri="{28A0092B-C50C-407E-A947-70E740481C1C}">
                  <a14:useLocalDpi xmlns:a14="http://schemas.microsoft.com/office/drawing/2010/main" val="0"/>
                </a:ext>
              </a:extLst>
            </a:blip>
            <a:srcRect l="62929" t="18253" r="20413" b="36180"/>
            <a:stretch>
              <a:fillRect/>
            </a:stretch>
          </p:blipFill>
          <p:spPr bwMode="auto">
            <a:xfrm>
              <a:off x="4014" y="482"/>
              <a:ext cx="1474" cy="2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10"/>
            <p:cNvSpPr>
              <a:spLocks noChangeArrowheads="1"/>
            </p:cNvSpPr>
            <p:nvPr/>
          </p:nvSpPr>
          <p:spPr bwMode="auto">
            <a:xfrm>
              <a:off x="4016" y="1517"/>
              <a:ext cx="316" cy="122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b="0" smtClean="0">
                <a:solidFill>
                  <a:srgbClr val="FFFFFF"/>
                </a:solidFill>
                <a:latin typeface="Arial" pitchFamily="34" charset="0"/>
                <a:ea typeface="+mn-ea"/>
                <a:cs typeface="+mn-cs"/>
              </a:endParaRPr>
            </a:p>
          </p:txBody>
        </p:sp>
      </p:grpSp>
      <p:pic>
        <p:nvPicPr>
          <p:cNvPr id="9" name="Picture 14"/>
          <p:cNvPicPr>
            <a:picLocks noChangeAspect="1" noChangeArrowheads="1"/>
          </p:cNvPicPr>
          <p:nvPr/>
        </p:nvPicPr>
        <p:blipFill>
          <a:blip r:embed="rId3">
            <a:extLst>
              <a:ext uri="{28A0092B-C50C-407E-A947-70E740481C1C}">
                <a14:useLocalDpi xmlns:a14="http://schemas.microsoft.com/office/drawing/2010/main" val="0"/>
              </a:ext>
            </a:extLst>
          </a:blip>
          <a:srcRect l="1186" t="34958" r="3139" b="28188"/>
          <a:stretch>
            <a:fillRect/>
          </a:stretch>
        </p:blipFill>
        <p:spPr bwMode="auto">
          <a:xfrm>
            <a:off x="0" y="4656138"/>
            <a:ext cx="9144000" cy="220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1"/>
          <p:cNvSpPr txBox="1">
            <a:spLocks noChangeArrowheads="1"/>
          </p:cNvSpPr>
          <p:nvPr/>
        </p:nvSpPr>
        <p:spPr bwMode="auto">
          <a:xfrm>
            <a:off x="1042988" y="4283075"/>
            <a:ext cx="7237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800" b="0" smtClean="0">
                <a:solidFill>
                  <a:srgbClr val="FFFFFF"/>
                </a:solidFill>
                <a:ea typeface="+mn-ea"/>
                <a:cs typeface="+mn-cs"/>
              </a:rPr>
              <a:t>See Supplementary Info for scans along all 4</a:t>
            </a:r>
            <a:r>
              <a:rPr lang="en-US" sz="1800" b="0" smtClean="0">
                <a:solidFill>
                  <a:srgbClr val="FFFFFF"/>
                </a:solidFill>
                <a:latin typeface="Symbol" pitchFamily="18" charset="2"/>
                <a:ea typeface="+mn-ea"/>
                <a:cs typeface="+mn-cs"/>
              </a:rPr>
              <a:t>p</a:t>
            </a:r>
            <a:r>
              <a:rPr lang="en-US" sz="1800" b="0" smtClean="0">
                <a:solidFill>
                  <a:srgbClr val="FFFFFF"/>
                </a:solidFill>
                <a:ea typeface="+mn-ea"/>
                <a:cs typeface="+mn-cs"/>
              </a:rPr>
              <a:t> directions in 3D space</a:t>
            </a:r>
          </a:p>
        </p:txBody>
      </p:sp>
      <p:sp>
        <p:nvSpPr>
          <p:cNvPr id="11" name="Title 1"/>
          <p:cNvSpPr txBox="1">
            <a:spLocks/>
          </p:cNvSpPr>
          <p:nvPr/>
        </p:nvSpPr>
        <p:spPr bwMode="auto">
          <a:xfrm>
            <a:off x="-304800" y="274638"/>
            <a:ext cx="6047324"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000" b="0" i="0" u="none" strike="noStrike" kern="0" cap="none" spc="0" normalizeH="0" baseline="0" noProof="0" dirty="0" err="1" smtClean="0">
                <a:ln>
                  <a:noFill/>
                </a:ln>
                <a:solidFill>
                  <a:srgbClr val="F0F2A8"/>
                </a:solidFill>
                <a:effectLst>
                  <a:outerShdw blurRad="38100" dist="38100" dir="2700000" algn="tl">
                    <a:srgbClr val="000000"/>
                  </a:outerShdw>
                </a:effectLst>
                <a:uLnTx/>
                <a:uFillTx/>
                <a:latin typeface="Tahoma"/>
                <a:ea typeface="+mj-ea"/>
                <a:cs typeface="+mj-cs"/>
              </a:rPr>
              <a:t>Majorana</a:t>
            </a:r>
            <a:r>
              <a:rPr kumimoji="0" lang="en-GB" sz="4000" b="0" i="0" u="none" strike="noStrike" kern="0" cap="none" spc="0" normalizeH="0" baseline="0" noProof="0" dirty="0" smtClean="0">
                <a:ln>
                  <a:noFill/>
                </a:ln>
                <a:solidFill>
                  <a:srgbClr val="F0F2A8"/>
                </a:solidFill>
                <a:effectLst>
                  <a:outerShdw blurRad="38100" dist="38100" dir="2700000" algn="tl">
                    <a:srgbClr val="000000"/>
                  </a:outerShdw>
                </a:effectLst>
                <a:uLnTx/>
                <a:uFillTx/>
                <a:latin typeface="Tahoma"/>
                <a:ea typeface="+mj-ea"/>
                <a:cs typeface="+mj-cs"/>
              </a:rPr>
              <a:t> recipe</a:t>
            </a:r>
            <a:endParaRPr kumimoji="0" lang="nl-NL" sz="4000" b="0" i="0" u="none" strike="noStrike" kern="0" cap="none" spc="0" normalizeH="0" baseline="0" noProof="0" dirty="0">
              <a:ln>
                <a:noFill/>
              </a:ln>
              <a:solidFill>
                <a:srgbClr val="F0F2A8"/>
              </a:solidFill>
              <a:effectLst>
                <a:outerShdw blurRad="38100" dist="38100" dir="2700000" algn="tl">
                  <a:srgbClr val="000000"/>
                </a:outerShdw>
              </a:effectLst>
              <a:uLnTx/>
              <a:uFillTx/>
              <a:latin typeface="Tahoma"/>
              <a:ea typeface="+mj-ea"/>
              <a:cs typeface="+mj-cs"/>
            </a:endParaRPr>
          </a:p>
        </p:txBody>
      </p:sp>
    </p:spTree>
    <p:extLst>
      <p:ext uri="{BB962C8B-B14F-4D97-AF65-F5344CB8AC3E}">
        <p14:creationId xmlns:p14="http://schemas.microsoft.com/office/powerpoint/2010/main" val="14851080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
          <p:cNvGrpSpPr>
            <a:grpSpLocks/>
          </p:cNvGrpSpPr>
          <p:nvPr/>
        </p:nvGrpSpPr>
        <p:grpSpPr bwMode="auto">
          <a:xfrm>
            <a:off x="4284663" y="3357563"/>
            <a:ext cx="4537075" cy="3263900"/>
            <a:chOff x="283488" y="2058526"/>
            <a:chExt cx="3375074" cy="2217072"/>
          </a:xfrm>
        </p:grpSpPr>
        <p:pic>
          <p:nvPicPr>
            <p:cNvPr id="3" name="Picture 48" descr="021"/>
            <p:cNvPicPr>
              <a:picLocks noChangeAspect="1" noChangeArrowheads="1"/>
            </p:cNvPicPr>
            <p:nvPr/>
          </p:nvPicPr>
          <p:blipFill>
            <a:blip r:embed="rId2">
              <a:extLst>
                <a:ext uri="{28A0092B-C50C-407E-A947-70E740481C1C}">
                  <a14:useLocalDpi xmlns:a14="http://schemas.microsoft.com/office/drawing/2010/main" val="0"/>
                </a:ext>
              </a:extLst>
            </a:blip>
            <a:srcRect l="57622" t="42336" r="17342" b="38722"/>
            <a:stretch>
              <a:fillRect/>
            </a:stretch>
          </p:blipFill>
          <p:spPr bwMode="auto">
            <a:xfrm>
              <a:off x="283488" y="2058526"/>
              <a:ext cx="3375074" cy="191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9"/>
            <p:cNvSpPr>
              <a:spLocks noChangeArrowheads="1"/>
            </p:cNvSpPr>
            <p:nvPr/>
          </p:nvSpPr>
          <p:spPr bwMode="auto">
            <a:xfrm>
              <a:off x="1725393" y="3973662"/>
              <a:ext cx="1124237" cy="10244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eaLnBrk="0" hangingPunct="0">
                <a:defRPr/>
              </a:pPr>
              <a:endParaRPr lang="en-US" sz="1800" b="0">
                <a:solidFill>
                  <a:srgbClr val="FFFFFF"/>
                </a:solidFill>
                <a:latin typeface="Calibri" charset="0"/>
                <a:cs typeface="Arial" charset="0"/>
              </a:endParaRPr>
            </a:p>
          </p:txBody>
        </p:sp>
        <p:sp>
          <p:nvSpPr>
            <p:cNvPr id="5" name="Text Box 13"/>
            <p:cNvSpPr txBox="1">
              <a:spLocks noChangeArrowheads="1"/>
            </p:cNvSpPr>
            <p:nvPr/>
          </p:nvSpPr>
          <p:spPr bwMode="auto">
            <a:xfrm>
              <a:off x="1817505" y="4026501"/>
              <a:ext cx="858530" cy="249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defRPr/>
              </a:pPr>
              <a:r>
                <a:rPr lang="en-US" sz="1800" b="0" dirty="0" smtClean="0">
                  <a:solidFill>
                    <a:srgbClr val="FFFFFF"/>
                  </a:solidFill>
                </a:rPr>
                <a:t>2.5 </a:t>
              </a:r>
              <a:r>
                <a:rPr lang="en-US" sz="1800" b="0" dirty="0" smtClean="0">
                  <a:solidFill>
                    <a:srgbClr val="FFFFFF"/>
                  </a:solidFill>
                  <a:latin typeface="Symbol" charset="0"/>
                </a:rPr>
                <a:t>m</a:t>
              </a:r>
              <a:r>
                <a:rPr lang="en-US" sz="1800" b="0" dirty="0" smtClean="0">
                  <a:solidFill>
                    <a:srgbClr val="FFFFFF"/>
                  </a:solidFill>
                </a:rPr>
                <a:t>m</a:t>
              </a:r>
            </a:p>
          </p:txBody>
        </p:sp>
        <p:sp>
          <p:nvSpPr>
            <p:cNvPr id="6" name="Text Box 176"/>
            <p:cNvSpPr txBox="1">
              <a:spLocks noChangeArrowheads="1"/>
            </p:cNvSpPr>
            <p:nvPr/>
          </p:nvSpPr>
          <p:spPr bwMode="auto">
            <a:xfrm>
              <a:off x="1769087" y="3159513"/>
              <a:ext cx="518424" cy="249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r>
                <a:rPr lang="en-US" sz="1800" smtClean="0">
                  <a:solidFill>
                    <a:srgbClr val="262626"/>
                  </a:solidFill>
                  <a:latin typeface="Calibri" pitchFamily="34" charset="0"/>
                  <a:ea typeface="MS PGothic" pitchFamily="34" charset="-128"/>
                  <a:cs typeface="Arial" pitchFamily="34" charset="0"/>
                </a:rPr>
                <a:t>Au</a:t>
              </a:r>
            </a:p>
          </p:txBody>
        </p:sp>
        <p:sp>
          <p:nvSpPr>
            <p:cNvPr id="7" name="Text Box 176"/>
            <p:cNvSpPr txBox="1">
              <a:spLocks noChangeArrowheads="1"/>
            </p:cNvSpPr>
            <p:nvPr/>
          </p:nvSpPr>
          <p:spPr bwMode="auto">
            <a:xfrm>
              <a:off x="1987558" y="2397126"/>
              <a:ext cx="518425" cy="249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r>
                <a:rPr lang="en-US" sz="1800" smtClean="0">
                  <a:solidFill>
                    <a:srgbClr val="262626"/>
                  </a:solidFill>
                  <a:latin typeface="Calibri" pitchFamily="34" charset="0"/>
                  <a:ea typeface="MS PGothic" pitchFamily="34" charset="-128"/>
                  <a:cs typeface="Arial" pitchFamily="34" charset="0"/>
                </a:rPr>
                <a:t>Au</a:t>
              </a:r>
            </a:p>
          </p:txBody>
        </p:sp>
        <p:sp>
          <p:nvSpPr>
            <p:cNvPr id="8" name="Down Arrow 7"/>
            <p:cNvSpPr>
              <a:spLocks noChangeArrowheads="1"/>
            </p:cNvSpPr>
            <p:nvPr/>
          </p:nvSpPr>
          <p:spPr bwMode="auto">
            <a:xfrm rot="10800000">
              <a:off x="328363" y="2581522"/>
              <a:ext cx="297592" cy="618969"/>
            </a:xfrm>
            <a:prstGeom prst="downArrow">
              <a:avLst>
                <a:gd name="adj1" fmla="val 50000"/>
                <a:gd name="adj2" fmla="val 113881"/>
              </a:avLst>
            </a:prstGeom>
            <a:solidFill>
              <a:srgbClr val="9BBB59"/>
            </a:solidFill>
            <a:ln w="25400" algn="ctr">
              <a:solidFill>
                <a:srgbClr val="71893F"/>
              </a:solidFill>
              <a:miter lim="800000"/>
              <a:headEnd/>
              <a:tailEnd/>
            </a:ln>
          </p:spPr>
          <p:txBody>
            <a:bodyPr rot="10800000" anchor="ctr"/>
            <a:lstStyle/>
            <a:p>
              <a:pPr algn="ctr" eaLnBrk="0" hangingPunct="0">
                <a:defRPr/>
              </a:pPr>
              <a:endParaRPr lang="nl-NL" sz="1800" b="0">
                <a:solidFill>
                  <a:srgbClr val="FFFFFF"/>
                </a:solidFill>
                <a:latin typeface="Arial"/>
                <a:ea typeface="+mn-ea"/>
                <a:cs typeface="+mn-cs"/>
              </a:endParaRPr>
            </a:p>
          </p:txBody>
        </p:sp>
        <p:sp>
          <p:nvSpPr>
            <p:cNvPr id="9" name="TextBox 8"/>
            <p:cNvSpPr txBox="1">
              <a:spLocks noChangeArrowheads="1"/>
            </p:cNvSpPr>
            <p:nvPr/>
          </p:nvSpPr>
          <p:spPr bwMode="auto">
            <a:xfrm>
              <a:off x="322458" y="2645144"/>
              <a:ext cx="481816" cy="249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800" b="0" smtClean="0">
                  <a:solidFill>
                    <a:srgbClr val="FFFFFF"/>
                  </a:solidFill>
                  <a:latin typeface="Tahoma" pitchFamily="34" charset="0"/>
                  <a:ea typeface="+mn-ea"/>
                  <a:cs typeface="Arial" pitchFamily="34" charset="0"/>
                </a:rPr>
                <a:t>B</a:t>
              </a:r>
              <a:endParaRPr lang="nl-NL" sz="1800" b="0" smtClean="0">
                <a:solidFill>
                  <a:srgbClr val="FFFFFF"/>
                </a:solidFill>
                <a:latin typeface="Tahoma" pitchFamily="34" charset="0"/>
                <a:ea typeface="+mn-ea"/>
                <a:cs typeface="Arial" pitchFamily="34" charset="0"/>
              </a:endParaRPr>
            </a:p>
          </p:txBody>
        </p:sp>
        <p:sp>
          <p:nvSpPr>
            <p:cNvPr id="10" name="Text Box 45"/>
            <p:cNvSpPr txBox="1">
              <a:spLocks noChangeArrowheads="1"/>
            </p:cNvSpPr>
            <p:nvPr/>
          </p:nvSpPr>
          <p:spPr bwMode="auto">
            <a:xfrm>
              <a:off x="1531722" y="2919043"/>
              <a:ext cx="408599" cy="186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eaLnBrk="0" hangingPunct="0">
                <a:defRPr/>
              </a:pPr>
              <a:r>
                <a:rPr lang="en-US" sz="1200" b="0">
                  <a:solidFill>
                    <a:srgbClr val="686B5D"/>
                  </a:solidFill>
                  <a:latin typeface="Calibri" charset="0"/>
                  <a:cs typeface="Arial" charset="0"/>
                </a:rPr>
                <a:t>1</a:t>
              </a:r>
            </a:p>
          </p:txBody>
        </p:sp>
        <p:sp>
          <p:nvSpPr>
            <p:cNvPr id="11" name="Text Box 46"/>
            <p:cNvSpPr txBox="1">
              <a:spLocks noChangeArrowheads="1"/>
            </p:cNvSpPr>
            <p:nvPr/>
          </p:nvSpPr>
          <p:spPr bwMode="auto">
            <a:xfrm>
              <a:off x="1580140" y="2802582"/>
              <a:ext cx="408599" cy="186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eaLnBrk="0" hangingPunct="0">
                <a:defRPr/>
              </a:pPr>
              <a:r>
                <a:rPr lang="en-US" sz="1200" b="0">
                  <a:solidFill>
                    <a:srgbClr val="686B5D"/>
                  </a:solidFill>
                  <a:latin typeface="Calibri" charset="0"/>
                  <a:cs typeface="Arial" charset="0"/>
                </a:rPr>
                <a:t>2</a:t>
              </a:r>
            </a:p>
          </p:txBody>
        </p:sp>
        <p:sp>
          <p:nvSpPr>
            <p:cNvPr id="12" name="Text Box 47"/>
            <p:cNvSpPr txBox="1">
              <a:spLocks noChangeArrowheads="1"/>
            </p:cNvSpPr>
            <p:nvPr/>
          </p:nvSpPr>
          <p:spPr bwMode="auto">
            <a:xfrm>
              <a:off x="1643910" y="2688278"/>
              <a:ext cx="409779" cy="186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eaLnBrk="0" hangingPunct="0">
                <a:defRPr/>
              </a:pPr>
              <a:r>
                <a:rPr lang="en-US" sz="1200" b="0">
                  <a:solidFill>
                    <a:srgbClr val="686B5D"/>
                  </a:solidFill>
                  <a:latin typeface="Calibri" charset="0"/>
                  <a:cs typeface="Arial" charset="0"/>
                </a:rPr>
                <a:t>3</a:t>
              </a:r>
            </a:p>
          </p:txBody>
        </p:sp>
      </p:grpSp>
      <p:sp>
        <p:nvSpPr>
          <p:cNvPr id="13" name="Text Box 26"/>
          <p:cNvSpPr txBox="1">
            <a:spLocks noChangeArrowheads="1"/>
          </p:cNvSpPr>
          <p:nvPr/>
        </p:nvSpPr>
        <p:spPr bwMode="auto">
          <a:xfrm>
            <a:off x="4041775" y="2684463"/>
            <a:ext cx="5067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0" smtClean="0">
                <a:solidFill>
                  <a:srgbClr val="FFFFFF"/>
                </a:solidFill>
                <a:ea typeface="+mn-ea"/>
                <a:cs typeface="+mn-cs"/>
              </a:rPr>
              <a:t>No robust zero bias peaks observed</a:t>
            </a:r>
          </a:p>
        </p:txBody>
      </p:sp>
      <p:sp>
        <p:nvSpPr>
          <p:cNvPr id="14" name="Text Box 4"/>
          <p:cNvSpPr txBox="1">
            <a:spLocks noChangeArrowheads="1"/>
          </p:cNvSpPr>
          <p:nvPr/>
        </p:nvSpPr>
        <p:spPr bwMode="auto">
          <a:xfrm>
            <a:off x="0" y="1219200"/>
            <a:ext cx="54864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342900" indent="-342900">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nSpc>
                <a:spcPct val="200000"/>
              </a:lnSpc>
              <a:buAutoNum type="arabicPeriod"/>
              <a:defRPr/>
            </a:pPr>
            <a:r>
              <a:rPr lang="en-US" sz="2400" b="0" dirty="0" smtClean="0">
                <a:latin typeface="Tahoma"/>
                <a:ea typeface="ＭＳ Ｐゴシック" pitchFamily="34" charset="-128"/>
                <a:cs typeface="+mn-cs"/>
              </a:rPr>
              <a:t>One-dimensional quantum wire</a:t>
            </a:r>
          </a:p>
          <a:p>
            <a:pPr marL="457200" indent="-457200">
              <a:lnSpc>
                <a:spcPct val="200000"/>
              </a:lnSpc>
              <a:buAutoNum type="arabicPeriod"/>
              <a:defRPr/>
            </a:pPr>
            <a:r>
              <a:rPr lang="en-US" sz="2400" b="0" dirty="0" smtClean="0">
                <a:solidFill>
                  <a:srgbClr val="FFFFFF"/>
                </a:solidFill>
                <a:latin typeface="Tahoma"/>
                <a:ea typeface="ＭＳ Ｐゴシック" pitchFamily="34" charset="-128"/>
                <a:cs typeface="+mn-cs"/>
              </a:rPr>
              <a:t>Spin-orbit interaction</a:t>
            </a:r>
          </a:p>
          <a:p>
            <a:pPr marL="457200" indent="-457200">
              <a:lnSpc>
                <a:spcPct val="200000"/>
              </a:lnSpc>
              <a:buAutoNum type="arabicPeriod"/>
              <a:defRPr/>
            </a:pPr>
            <a:r>
              <a:rPr lang="en-US" sz="2400" b="0" dirty="0" smtClean="0">
                <a:solidFill>
                  <a:srgbClr val="FFFFFF"/>
                </a:solidFill>
                <a:latin typeface="Tahoma"/>
                <a:ea typeface="ＭＳ Ｐゴシック" pitchFamily="34" charset="-128"/>
                <a:cs typeface="+mn-cs"/>
              </a:rPr>
              <a:t>Superconductivity</a:t>
            </a:r>
          </a:p>
          <a:p>
            <a:pPr marL="457200" indent="-457200">
              <a:lnSpc>
                <a:spcPct val="200000"/>
              </a:lnSpc>
              <a:buAutoNum type="arabicPeriod"/>
              <a:defRPr/>
            </a:pPr>
            <a:r>
              <a:rPr lang="en-US" sz="2400" b="0" dirty="0" smtClean="0">
                <a:solidFill>
                  <a:srgbClr val="FFFFFF"/>
                </a:solidFill>
                <a:latin typeface="Tahoma"/>
                <a:ea typeface="ＭＳ Ｐゴシック" pitchFamily="34" charset="-128"/>
                <a:cs typeface="+mn-cs"/>
              </a:rPr>
              <a:t>Magnetic field</a:t>
            </a:r>
            <a:endParaRPr lang="en-US" sz="2400" b="0" i="1" dirty="0" smtClean="0">
              <a:solidFill>
                <a:srgbClr val="FFFFFF"/>
              </a:solidFill>
              <a:latin typeface="Tahoma"/>
              <a:ea typeface="ＭＳ Ｐゴシック" pitchFamily="34" charset="-128"/>
              <a:cs typeface="+mn-cs"/>
            </a:endParaRPr>
          </a:p>
        </p:txBody>
      </p:sp>
      <p:sp>
        <p:nvSpPr>
          <p:cNvPr id="15" name="TextBox 2"/>
          <p:cNvSpPr txBox="1">
            <a:spLocks noChangeArrowheads="1"/>
          </p:cNvSpPr>
          <p:nvPr/>
        </p:nvSpPr>
        <p:spPr bwMode="auto">
          <a:xfrm>
            <a:off x="2438400" y="3533135"/>
            <a:ext cx="668337"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l-NL" sz="3800" dirty="0" smtClean="0">
                <a:solidFill>
                  <a:srgbClr val="FF0000"/>
                </a:solidFill>
                <a:latin typeface="Zapf Dingbats" charset="2"/>
                <a:ea typeface="ＭＳ Ｐゴシック" pitchFamily="34" charset="-128"/>
                <a:cs typeface="+mn-cs"/>
                <a:sym typeface="Zapf Dingbats" charset="2"/>
              </a:rPr>
              <a:t>✔</a:t>
            </a:r>
            <a:endParaRPr lang="nl-NL" sz="3800" dirty="0" smtClean="0">
              <a:solidFill>
                <a:srgbClr val="FF0000"/>
              </a:solidFill>
              <a:ea typeface="ＭＳ Ｐゴシック" pitchFamily="34" charset="-128"/>
              <a:cs typeface="+mn-cs"/>
            </a:endParaRPr>
          </a:p>
        </p:txBody>
      </p:sp>
      <p:sp>
        <p:nvSpPr>
          <p:cNvPr id="16" name="TextBox 2"/>
          <p:cNvSpPr txBox="1">
            <a:spLocks noChangeArrowheads="1"/>
          </p:cNvSpPr>
          <p:nvPr/>
        </p:nvSpPr>
        <p:spPr bwMode="auto">
          <a:xfrm>
            <a:off x="4804414" y="1358592"/>
            <a:ext cx="668338"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l-NL" sz="3800" dirty="0" smtClean="0">
                <a:solidFill>
                  <a:srgbClr val="FF0000"/>
                </a:solidFill>
                <a:latin typeface="Zapf Dingbats" charset="2"/>
                <a:ea typeface="ＭＳ Ｐゴシック" pitchFamily="34" charset="-128"/>
                <a:cs typeface="+mn-cs"/>
                <a:sym typeface="Zapf Dingbats" charset="2"/>
              </a:rPr>
              <a:t>✔</a:t>
            </a:r>
            <a:endParaRPr lang="nl-NL" sz="3800" dirty="0" smtClean="0">
              <a:solidFill>
                <a:srgbClr val="FF0000"/>
              </a:solidFill>
              <a:ea typeface="ＭＳ Ｐゴシック" pitchFamily="34" charset="-128"/>
              <a:cs typeface="+mn-cs"/>
            </a:endParaRPr>
          </a:p>
        </p:txBody>
      </p:sp>
      <p:sp>
        <p:nvSpPr>
          <p:cNvPr id="17" name="Line 7"/>
          <p:cNvSpPr>
            <a:spLocks noChangeShapeType="1"/>
          </p:cNvSpPr>
          <p:nvPr/>
        </p:nvSpPr>
        <p:spPr bwMode="auto">
          <a:xfrm flipH="1">
            <a:off x="76200" y="3186752"/>
            <a:ext cx="4067175"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00" b="0" smtClean="0">
              <a:solidFill>
                <a:srgbClr val="FFFFFF"/>
              </a:solidFill>
              <a:latin typeface="Arial" pitchFamily="34" charset="0"/>
              <a:ea typeface="+mn-ea"/>
              <a:cs typeface="+mn-cs"/>
            </a:endParaRPr>
          </a:p>
        </p:txBody>
      </p:sp>
      <p:sp>
        <p:nvSpPr>
          <p:cNvPr id="18" name="TextBox 2"/>
          <p:cNvSpPr txBox="1">
            <a:spLocks noChangeArrowheads="1"/>
          </p:cNvSpPr>
          <p:nvPr/>
        </p:nvSpPr>
        <p:spPr bwMode="auto">
          <a:xfrm>
            <a:off x="3491552" y="2093296"/>
            <a:ext cx="668338"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l-NL" sz="3800" dirty="0" smtClean="0">
                <a:solidFill>
                  <a:srgbClr val="FF0000"/>
                </a:solidFill>
                <a:latin typeface="Zapf Dingbats" charset="2"/>
                <a:ea typeface="ＭＳ Ｐゴシック" pitchFamily="34" charset="-128"/>
                <a:cs typeface="+mn-cs"/>
                <a:sym typeface="Zapf Dingbats" charset="2"/>
              </a:rPr>
              <a:t>✔</a:t>
            </a:r>
            <a:endParaRPr lang="nl-NL" sz="3800" dirty="0" smtClean="0">
              <a:solidFill>
                <a:srgbClr val="FF0000"/>
              </a:solidFill>
              <a:ea typeface="ＭＳ Ｐゴシック" pitchFamily="34" charset="-128"/>
              <a:cs typeface="+mn-cs"/>
            </a:endParaRPr>
          </a:p>
        </p:txBody>
      </p:sp>
      <p:sp>
        <p:nvSpPr>
          <p:cNvPr id="19" name="Title 1"/>
          <p:cNvSpPr txBox="1">
            <a:spLocks/>
          </p:cNvSpPr>
          <p:nvPr/>
        </p:nvSpPr>
        <p:spPr bwMode="auto">
          <a:xfrm>
            <a:off x="-304800" y="274638"/>
            <a:ext cx="6047324"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000" b="0" i="0" u="none" strike="noStrike" kern="0" cap="none" spc="0" normalizeH="0" baseline="0" noProof="0" dirty="0" err="1" smtClean="0">
                <a:ln>
                  <a:noFill/>
                </a:ln>
                <a:solidFill>
                  <a:srgbClr val="F0F2A8"/>
                </a:solidFill>
                <a:effectLst>
                  <a:outerShdw blurRad="38100" dist="38100" dir="2700000" algn="tl">
                    <a:srgbClr val="000000"/>
                  </a:outerShdw>
                </a:effectLst>
                <a:uLnTx/>
                <a:uFillTx/>
                <a:latin typeface="Tahoma"/>
                <a:ea typeface="+mj-ea"/>
                <a:cs typeface="+mj-cs"/>
              </a:rPr>
              <a:t>Majorana</a:t>
            </a:r>
            <a:r>
              <a:rPr kumimoji="0" lang="en-GB" sz="4000" b="0" i="0" u="none" strike="noStrike" kern="0" cap="none" spc="0" normalizeH="0" baseline="0" noProof="0" dirty="0" smtClean="0">
                <a:ln>
                  <a:noFill/>
                </a:ln>
                <a:solidFill>
                  <a:srgbClr val="F0F2A8"/>
                </a:solidFill>
                <a:effectLst>
                  <a:outerShdw blurRad="38100" dist="38100" dir="2700000" algn="tl">
                    <a:srgbClr val="000000"/>
                  </a:outerShdw>
                </a:effectLst>
                <a:uLnTx/>
                <a:uFillTx/>
                <a:latin typeface="Tahoma"/>
                <a:ea typeface="+mj-ea"/>
                <a:cs typeface="+mj-cs"/>
              </a:rPr>
              <a:t> recipe</a:t>
            </a:r>
            <a:endParaRPr kumimoji="0" lang="nl-NL" sz="4000" b="0" i="0" u="none" strike="noStrike" kern="0" cap="none" spc="0" normalizeH="0" baseline="0" noProof="0" dirty="0">
              <a:ln>
                <a:noFill/>
              </a:ln>
              <a:solidFill>
                <a:srgbClr val="F0F2A8"/>
              </a:solidFill>
              <a:effectLst>
                <a:outerShdw blurRad="38100" dist="38100" dir="2700000" algn="tl">
                  <a:srgbClr val="000000"/>
                </a:outerShdw>
              </a:effectLst>
              <a:uLnTx/>
              <a:uFillTx/>
              <a:latin typeface="Tahoma"/>
              <a:ea typeface="+mj-ea"/>
              <a:cs typeface="+mj-cs"/>
            </a:endParaRPr>
          </a:p>
        </p:txBody>
      </p:sp>
    </p:spTree>
    <p:extLst>
      <p:ext uri="{BB962C8B-B14F-4D97-AF65-F5344CB8AC3E}">
        <p14:creationId xmlns:p14="http://schemas.microsoft.com/office/powerpoint/2010/main" val="14851080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p:cNvSpPr txBox="1">
            <a:spLocks noChangeArrowheads="1"/>
          </p:cNvSpPr>
          <p:nvPr/>
        </p:nvSpPr>
        <p:spPr bwMode="auto">
          <a:xfrm>
            <a:off x="274638" y="981075"/>
            <a:ext cx="8640762"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b="0" dirty="0">
                <a:latin typeface="+mj-lt"/>
                <a:ea typeface="ＭＳ Ｐゴシック" pitchFamily="34" charset="-128"/>
              </a:rPr>
              <a:t>Zero bias peak (ZBP) onsets at B ~ 100 </a:t>
            </a:r>
            <a:r>
              <a:rPr lang="en-US" sz="2000" b="0" dirty="0" err="1">
                <a:latin typeface="+mj-lt"/>
                <a:ea typeface="ＭＳ Ｐゴシック" pitchFamily="34" charset="-128"/>
              </a:rPr>
              <a:t>mT</a:t>
            </a:r>
            <a:endParaRPr lang="en-US" sz="2000" b="0" dirty="0">
              <a:latin typeface="+mj-lt"/>
              <a:ea typeface="ＭＳ Ｐゴシック" pitchFamily="34" charset="-128"/>
            </a:endParaRPr>
          </a:p>
          <a:p>
            <a:pPr eaLnBrk="1" hangingPunct="1"/>
            <a:r>
              <a:rPr lang="en-US" sz="2000" b="0" dirty="0">
                <a:latin typeface="+mj-lt"/>
                <a:ea typeface="ＭＳ Ｐゴシック" pitchFamily="34" charset="-128"/>
              </a:rPr>
              <a:t>	 </a:t>
            </a:r>
            <a:r>
              <a:rPr lang="en-US" sz="2000" b="0" dirty="0" err="1">
                <a:latin typeface="+mj-lt"/>
                <a:ea typeface="ＭＳ Ｐゴシック" pitchFamily="34" charset="-128"/>
              </a:rPr>
              <a:t>E</a:t>
            </a:r>
            <a:r>
              <a:rPr lang="en-US" sz="2000" b="0" baseline="-25000" dirty="0" err="1">
                <a:latin typeface="+mj-lt"/>
                <a:ea typeface="ＭＳ Ｐゴシック" pitchFamily="34" charset="-128"/>
              </a:rPr>
              <a:t>z</a:t>
            </a:r>
            <a:r>
              <a:rPr lang="en-US" sz="2000" b="0" dirty="0">
                <a:latin typeface="+mj-lt"/>
                <a:ea typeface="ＭＳ Ｐゴシック" pitchFamily="34" charset="-128"/>
              </a:rPr>
              <a:t> ~ 150 </a:t>
            </a:r>
            <a:r>
              <a:rPr lang="el-GR" sz="2000" b="0" dirty="0" smtClean="0">
                <a:latin typeface="+mj-lt"/>
                <a:ea typeface="ＭＳ Ｐゴシック" pitchFamily="34" charset="-128"/>
              </a:rPr>
              <a:t>μ</a:t>
            </a:r>
            <a:r>
              <a:rPr lang="en-US" sz="2000" b="0" dirty="0" err="1" smtClean="0">
                <a:latin typeface="+mj-lt"/>
                <a:ea typeface="ＭＳ Ｐゴシック" pitchFamily="34" charset="-128"/>
              </a:rPr>
              <a:t>eV</a:t>
            </a:r>
            <a:r>
              <a:rPr lang="en-US" sz="2000" b="0" dirty="0">
                <a:latin typeface="+mj-lt"/>
                <a:ea typeface="ＭＳ Ｐゴシック" pitchFamily="34" charset="-128"/>
              </a:rPr>
              <a:t>, so </a:t>
            </a:r>
            <a:r>
              <a:rPr lang="en-US" sz="2000" b="0" dirty="0" err="1">
                <a:latin typeface="+mj-lt"/>
                <a:ea typeface="ＭＳ Ｐゴシック" pitchFamily="34" charset="-128"/>
              </a:rPr>
              <a:t>E</a:t>
            </a:r>
            <a:r>
              <a:rPr lang="en-US" sz="2000" b="0" baseline="-25000" dirty="0" err="1">
                <a:latin typeface="+mj-lt"/>
                <a:ea typeface="ＭＳ Ｐゴシック" pitchFamily="34" charset="-128"/>
              </a:rPr>
              <a:t>z</a:t>
            </a:r>
            <a:r>
              <a:rPr lang="en-US" sz="2000" b="0" dirty="0">
                <a:latin typeface="+mj-lt"/>
                <a:ea typeface="ＭＳ Ｐゴシック" pitchFamily="34" charset="-128"/>
              </a:rPr>
              <a:t> ~ </a:t>
            </a:r>
            <a:r>
              <a:rPr lang="el-GR" sz="2000" b="0" dirty="0" smtClean="0">
                <a:latin typeface="+mj-lt"/>
                <a:ea typeface="ＭＳ Ｐゴシック" pitchFamily="34" charset="-128"/>
              </a:rPr>
              <a:t>Δ</a:t>
            </a:r>
            <a:endParaRPr lang="nl-NL" sz="2000" b="0" dirty="0">
              <a:latin typeface="+mj-lt"/>
              <a:ea typeface="ＭＳ Ｐゴシック" pitchFamily="34" charset="-128"/>
            </a:endParaRPr>
          </a:p>
          <a:p>
            <a:pPr eaLnBrk="1" hangingPunct="1"/>
            <a:endParaRPr lang="en-US" sz="2000" b="0" dirty="0" smtClean="0">
              <a:latin typeface="+mj-lt"/>
              <a:ea typeface="ＭＳ Ｐゴシック" pitchFamily="34" charset="-128"/>
            </a:endParaRPr>
          </a:p>
          <a:p>
            <a:pPr eaLnBrk="1" hangingPunct="1"/>
            <a:endParaRPr lang="en-US" sz="2000" b="0" dirty="0">
              <a:latin typeface="+mj-lt"/>
              <a:ea typeface="ＭＳ Ｐゴシック" pitchFamily="34" charset="-128"/>
            </a:endParaRPr>
          </a:p>
          <a:p>
            <a:pPr eaLnBrk="1" hangingPunct="1"/>
            <a:r>
              <a:rPr lang="en-US" sz="2000" b="0" dirty="0">
                <a:latin typeface="+mj-lt"/>
                <a:ea typeface="ＭＳ Ｐゴシック" pitchFamily="34" charset="-128"/>
              </a:rPr>
              <a:t>ZBP remains stuck to zero bias over </a:t>
            </a:r>
            <a:r>
              <a:rPr lang="en-US" sz="2000" b="0" dirty="0" smtClean="0">
                <a:latin typeface="+mj-lt"/>
                <a:ea typeface="ＭＳ Ｐゴシック" pitchFamily="34" charset="-128"/>
              </a:rPr>
              <a:t>significant </a:t>
            </a:r>
            <a:r>
              <a:rPr lang="en-US" sz="2000" b="0" dirty="0">
                <a:latin typeface="+mj-lt"/>
                <a:ea typeface="ＭＳ Ｐゴシック" pitchFamily="34" charset="-128"/>
              </a:rPr>
              <a:t>range of B</a:t>
            </a:r>
            <a:br>
              <a:rPr lang="en-US" sz="2000" b="0" dirty="0">
                <a:latin typeface="+mj-lt"/>
                <a:ea typeface="ＭＳ Ｐゴシック" pitchFamily="34" charset="-128"/>
              </a:rPr>
            </a:br>
            <a:r>
              <a:rPr lang="en-US" sz="2000" b="0" dirty="0">
                <a:latin typeface="+mj-lt"/>
                <a:ea typeface="ＭＳ Ｐゴシック" pitchFamily="34" charset="-128"/>
              </a:rPr>
              <a:t>(peak width 30 </a:t>
            </a:r>
            <a:r>
              <a:rPr lang="el-GR" sz="2000" b="0" dirty="0" smtClean="0">
                <a:latin typeface="+mj-lt"/>
                <a:ea typeface="ＭＳ Ｐゴシック" pitchFamily="34" charset="-128"/>
              </a:rPr>
              <a:t>μ</a:t>
            </a:r>
            <a:r>
              <a:rPr lang="en-US" sz="2000" b="0" dirty="0" err="1" smtClean="0">
                <a:latin typeface="+mj-lt"/>
                <a:ea typeface="ＭＳ Ｐゴシック" pitchFamily="34" charset="-128"/>
              </a:rPr>
              <a:t>eV</a:t>
            </a:r>
            <a:r>
              <a:rPr lang="en-US" sz="2000" b="0" dirty="0">
                <a:latin typeface="+mj-lt"/>
                <a:ea typeface="ＭＳ Ｐゴシック" pitchFamily="34" charset="-128"/>
              </a:rPr>
              <a:t>, </a:t>
            </a:r>
            <a:r>
              <a:rPr lang="el-GR" sz="2000" b="0" dirty="0" smtClean="0">
                <a:latin typeface="+mj-lt"/>
                <a:ea typeface="ＭＳ Ｐゴシック" pitchFamily="34" charset="-128"/>
              </a:rPr>
              <a:t>Δ</a:t>
            </a:r>
            <a:r>
              <a:rPr lang="en-US" sz="2000" b="0" dirty="0" err="1" smtClean="0">
                <a:latin typeface="+mj-lt"/>
                <a:ea typeface="ＭＳ Ｐゴシック" pitchFamily="34" charset="-128"/>
              </a:rPr>
              <a:t>E</a:t>
            </a:r>
            <a:r>
              <a:rPr lang="en-US" sz="2000" b="0" baseline="-25000" dirty="0" err="1" smtClean="0">
                <a:latin typeface="+mj-lt"/>
                <a:ea typeface="ＭＳ Ｐゴシック" pitchFamily="34" charset="-128"/>
              </a:rPr>
              <a:t>z</a:t>
            </a:r>
            <a:r>
              <a:rPr lang="en-US" sz="2000" b="0" dirty="0" smtClean="0">
                <a:latin typeface="+mj-lt"/>
                <a:ea typeface="ＭＳ Ｐゴシック" pitchFamily="34" charset="-128"/>
              </a:rPr>
              <a:t> </a:t>
            </a:r>
            <a:r>
              <a:rPr lang="en-US" sz="2000" b="0" dirty="0">
                <a:latin typeface="+mj-lt"/>
                <a:ea typeface="ＭＳ Ｐゴシック" pitchFamily="34" charset="-128"/>
              </a:rPr>
              <a:t>~ 0.5-1.5 </a:t>
            </a:r>
            <a:r>
              <a:rPr lang="en-US" sz="2000" b="0" dirty="0" err="1">
                <a:latin typeface="+mj-lt"/>
                <a:ea typeface="ＭＳ Ｐゴシック" pitchFamily="34" charset="-128"/>
              </a:rPr>
              <a:t>meV</a:t>
            </a:r>
            <a:r>
              <a:rPr lang="en-US" sz="2000" b="0" dirty="0">
                <a:latin typeface="+mj-lt"/>
                <a:ea typeface="ＭＳ Ｐゴシック" pitchFamily="34" charset="-128"/>
              </a:rPr>
              <a:t>)</a:t>
            </a:r>
          </a:p>
          <a:p>
            <a:pPr eaLnBrk="1" hangingPunct="1"/>
            <a:endParaRPr lang="en-US" sz="2000" b="0" dirty="0">
              <a:latin typeface="+mj-lt"/>
              <a:ea typeface="ＭＳ Ｐゴシック" pitchFamily="34" charset="-128"/>
            </a:endParaRPr>
          </a:p>
          <a:p>
            <a:pPr eaLnBrk="1" hangingPunct="1"/>
            <a:endParaRPr lang="en-US" sz="2000" b="0" dirty="0" smtClean="0">
              <a:latin typeface="+mj-lt"/>
              <a:ea typeface="ＭＳ Ｐゴシック" pitchFamily="34" charset="-128"/>
            </a:endParaRPr>
          </a:p>
          <a:p>
            <a:pPr eaLnBrk="1" hangingPunct="1"/>
            <a:r>
              <a:rPr lang="en-US" sz="2000" b="0" dirty="0" smtClean="0">
                <a:latin typeface="+mj-lt"/>
                <a:ea typeface="ＭＳ Ｐゴシック" pitchFamily="34" charset="-128"/>
              </a:rPr>
              <a:t>ZBP </a:t>
            </a:r>
            <a:r>
              <a:rPr lang="en-US" sz="2000" b="0" dirty="0">
                <a:latin typeface="+mj-lt"/>
                <a:ea typeface="ＭＳ Ｐゴシック" pitchFamily="34" charset="-128"/>
              </a:rPr>
              <a:t>persist over large gate ranges for all gates, </a:t>
            </a:r>
            <a:r>
              <a:rPr lang="en-US" sz="2000" b="0" dirty="0" smtClean="0">
                <a:latin typeface="+mj-lt"/>
                <a:ea typeface="ＭＳ Ｐゴシック" pitchFamily="34" charset="-128"/>
              </a:rPr>
              <a:t>but </a:t>
            </a:r>
            <a:r>
              <a:rPr lang="en-US" sz="2000" b="0" cap="all" dirty="0">
                <a:latin typeface="+mj-lt"/>
                <a:ea typeface="ＭＳ Ｐゴシック" pitchFamily="34" charset="-128"/>
              </a:rPr>
              <a:t>gate tuning is required!</a:t>
            </a:r>
          </a:p>
          <a:p>
            <a:pPr eaLnBrk="1" hangingPunct="1"/>
            <a:endParaRPr lang="en-US" sz="2000" b="0" i="1" dirty="0">
              <a:latin typeface="+mj-lt"/>
              <a:ea typeface="ＭＳ Ｐゴシック" pitchFamily="34" charset="-128"/>
            </a:endParaRPr>
          </a:p>
          <a:p>
            <a:pPr eaLnBrk="1" hangingPunct="1"/>
            <a:r>
              <a:rPr lang="en-US" sz="2000" b="0" dirty="0">
                <a:latin typeface="+mj-lt"/>
                <a:ea typeface="ＭＳ Ｐゴシック" pitchFamily="34" charset="-128"/>
              </a:rPr>
              <a:t>ZBP vanishes when B is aligned with B</a:t>
            </a:r>
            <a:r>
              <a:rPr lang="en-US" sz="2000" b="0" baseline="-25000" dirty="0">
                <a:latin typeface="+mj-lt"/>
                <a:ea typeface="ＭＳ Ｐゴシック" pitchFamily="34" charset="-128"/>
              </a:rPr>
              <a:t>SO</a:t>
            </a:r>
          </a:p>
          <a:p>
            <a:pPr eaLnBrk="1" hangingPunct="1"/>
            <a:endParaRPr lang="en-US" sz="2000" b="0" dirty="0">
              <a:latin typeface="+mj-lt"/>
              <a:ea typeface="ＭＳ Ｐゴシック" pitchFamily="34" charset="-128"/>
            </a:endParaRPr>
          </a:p>
          <a:p>
            <a:pPr eaLnBrk="1" hangingPunct="1"/>
            <a:r>
              <a:rPr lang="en-US" sz="2000" b="0" dirty="0">
                <a:latin typeface="+mj-lt"/>
                <a:ea typeface="ＭＳ Ｐゴシック" pitchFamily="34" charset="-128"/>
              </a:rPr>
              <a:t>ZBP robust in both gate and magnetic field NOT OBSERVED </a:t>
            </a:r>
            <a:r>
              <a:rPr lang="en-US" sz="2000" b="0" dirty="0" smtClean="0">
                <a:latin typeface="+mj-lt"/>
                <a:ea typeface="ＭＳ Ｐゴシック" pitchFamily="34" charset="-128"/>
              </a:rPr>
              <a:t>in </a:t>
            </a:r>
            <a:r>
              <a:rPr lang="en-US" b="0" dirty="0" smtClean="0">
                <a:latin typeface="+mj-lt"/>
                <a:ea typeface="ＭＳ Ｐゴシック" pitchFamily="34" charset="-128"/>
              </a:rPr>
              <a:t>several</a:t>
            </a:r>
            <a:r>
              <a:rPr lang="en-US" sz="2000" b="0" dirty="0" smtClean="0">
                <a:latin typeface="+mj-lt"/>
                <a:ea typeface="ＭＳ Ｐゴシック" pitchFamily="34" charset="-128"/>
              </a:rPr>
              <a:t> </a:t>
            </a:r>
            <a:r>
              <a:rPr lang="en-US" sz="2000" b="0" dirty="0">
                <a:latin typeface="+mj-lt"/>
                <a:ea typeface="ＭＳ Ｐゴシック" pitchFamily="34" charset="-128"/>
              </a:rPr>
              <a:t>N-NW-N devices</a:t>
            </a:r>
          </a:p>
          <a:p>
            <a:pPr eaLnBrk="1" hangingPunct="1"/>
            <a:endParaRPr lang="en-US" sz="2000" b="0" dirty="0">
              <a:latin typeface="+mj-lt"/>
              <a:ea typeface="ＭＳ Ｐゴシック" pitchFamily="34" charset="-128"/>
            </a:endParaRPr>
          </a:p>
          <a:p>
            <a:pPr eaLnBrk="1" hangingPunct="1"/>
            <a:r>
              <a:rPr lang="en-US" sz="2000" b="0" dirty="0">
                <a:latin typeface="+mj-lt"/>
                <a:ea typeface="ＭＳ Ｐゴシック" pitchFamily="34" charset="-128"/>
              </a:rPr>
              <a:t>Persistent ZBP reproduced in four N-NW-S devices and three cryostats</a:t>
            </a:r>
          </a:p>
        </p:txBody>
      </p:sp>
      <p:sp>
        <p:nvSpPr>
          <p:cNvPr id="6" name="Title 1"/>
          <p:cNvSpPr txBox="1">
            <a:spLocks/>
          </p:cNvSpPr>
          <p:nvPr/>
        </p:nvSpPr>
        <p:spPr bwMode="auto">
          <a:xfrm>
            <a:off x="0" y="-76200"/>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000" b="0" i="0" u="none" strike="noStrike" kern="0" cap="none" spc="0" normalizeH="0" baseline="0" noProof="0" dirty="0" smtClean="0">
                <a:ln>
                  <a:noFill/>
                </a:ln>
                <a:solidFill>
                  <a:srgbClr val="F0F2A8"/>
                </a:solidFill>
                <a:effectLst>
                  <a:outerShdw blurRad="38100" dist="38100" dir="2700000" algn="tl">
                    <a:srgbClr val="000000"/>
                  </a:outerShdw>
                </a:effectLst>
                <a:uLnTx/>
                <a:uFillTx/>
                <a:latin typeface="Tahoma"/>
                <a:ea typeface="+mj-ea"/>
                <a:cs typeface="+mj-cs"/>
              </a:rPr>
              <a:t>Our signatures of </a:t>
            </a:r>
            <a:r>
              <a:rPr kumimoji="0" lang="en-GB" sz="4000" b="0" i="0" u="none" strike="noStrike" kern="0" cap="none" spc="0" normalizeH="0" baseline="0" noProof="0" dirty="0" err="1" smtClean="0">
                <a:ln>
                  <a:noFill/>
                </a:ln>
                <a:solidFill>
                  <a:srgbClr val="F0F2A8"/>
                </a:solidFill>
                <a:effectLst>
                  <a:outerShdw blurRad="38100" dist="38100" dir="2700000" algn="tl">
                    <a:srgbClr val="000000"/>
                  </a:outerShdw>
                </a:effectLst>
                <a:uLnTx/>
                <a:uFillTx/>
                <a:latin typeface="Tahoma"/>
                <a:ea typeface="+mj-ea"/>
                <a:cs typeface="+mj-cs"/>
              </a:rPr>
              <a:t>Majoranas</a:t>
            </a:r>
            <a:endParaRPr kumimoji="0" lang="nl-NL" sz="4000" b="0" i="0" u="none" strike="noStrike" kern="0" cap="none" spc="0" normalizeH="0" baseline="0" noProof="0" dirty="0">
              <a:ln>
                <a:noFill/>
              </a:ln>
              <a:solidFill>
                <a:srgbClr val="F0F2A8"/>
              </a:solidFill>
              <a:effectLst>
                <a:outerShdw blurRad="38100" dist="38100" dir="2700000" algn="tl">
                  <a:srgbClr val="000000"/>
                </a:outerShdw>
              </a:effectLst>
              <a:uLnTx/>
              <a:uFillTx/>
              <a:latin typeface="Tahoma"/>
              <a:ea typeface="+mj-ea"/>
              <a:cs typeface="+mj-cs"/>
            </a:endParaRPr>
          </a:p>
        </p:txBody>
      </p:sp>
    </p:spTree>
    <p:extLst>
      <p:ext uri="{BB962C8B-B14F-4D97-AF65-F5344CB8AC3E}">
        <p14:creationId xmlns:p14="http://schemas.microsoft.com/office/powerpoint/2010/main" val="14851080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24"/>
          <p:cNvSpPr txBox="1">
            <a:spLocks noChangeArrowheads="1"/>
          </p:cNvSpPr>
          <p:nvPr/>
        </p:nvSpPr>
        <p:spPr bwMode="auto">
          <a:xfrm>
            <a:off x="5749925" y="3540125"/>
            <a:ext cx="274638"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endParaRPr lang="nl-NL" sz="1400">
              <a:solidFill>
                <a:srgbClr val="4B4B4B"/>
              </a:solidFill>
              <a:latin typeface="Arial" charset="0"/>
              <a:ea typeface="ＭＳ Ｐゴシック" pitchFamily="34" charset="-128"/>
            </a:endParaRPr>
          </a:p>
        </p:txBody>
      </p:sp>
      <p:pic>
        <p:nvPicPr>
          <p:cNvPr id="1843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80" t="-1" r="6354" b="16806"/>
          <a:stretch/>
        </p:blipFill>
        <p:spPr bwMode="auto">
          <a:xfrm>
            <a:off x="0" y="633845"/>
            <a:ext cx="9144000" cy="6224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6" name="Text Box 26"/>
          <p:cNvSpPr txBox="1">
            <a:spLocks noChangeArrowheads="1"/>
          </p:cNvSpPr>
          <p:nvPr/>
        </p:nvSpPr>
        <p:spPr bwMode="auto">
          <a:xfrm>
            <a:off x="4176267" y="1600200"/>
            <a:ext cx="8338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lang="en-US" sz="3600" b="1" dirty="0">
                <a:solidFill>
                  <a:srgbClr val="FF0000"/>
                </a:solidFill>
                <a:effectLst>
                  <a:outerShdw blurRad="50800" dist="38100" dir="2700000" algn="tl" rotWithShape="0">
                    <a:prstClr val="black">
                      <a:alpha val="40000"/>
                    </a:prstClr>
                  </a:outerShdw>
                </a:effectLst>
              </a:rPr>
              <a:t>N1</a:t>
            </a:r>
          </a:p>
        </p:txBody>
      </p:sp>
      <p:sp>
        <p:nvSpPr>
          <p:cNvPr id="18437" name="Text Box 27"/>
          <p:cNvSpPr txBox="1">
            <a:spLocks noChangeArrowheads="1"/>
          </p:cNvSpPr>
          <p:nvPr/>
        </p:nvSpPr>
        <p:spPr bwMode="auto">
          <a:xfrm>
            <a:off x="4195317" y="5525869"/>
            <a:ext cx="8338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lang="en-US" sz="3600" b="1" dirty="0">
                <a:solidFill>
                  <a:srgbClr val="FF0000"/>
                </a:solidFill>
                <a:effectLst>
                  <a:outerShdw blurRad="50800" dist="38100" dir="2700000" algn="tl" rotWithShape="0">
                    <a:prstClr val="black">
                      <a:alpha val="40000"/>
                    </a:prstClr>
                  </a:outerShdw>
                </a:effectLst>
              </a:rPr>
              <a:t>N2</a:t>
            </a:r>
          </a:p>
        </p:txBody>
      </p:sp>
      <p:sp>
        <p:nvSpPr>
          <p:cNvPr id="18438" name="Text Box 28"/>
          <p:cNvSpPr txBox="1">
            <a:spLocks noChangeArrowheads="1"/>
          </p:cNvSpPr>
          <p:nvPr/>
        </p:nvSpPr>
        <p:spPr bwMode="auto">
          <a:xfrm>
            <a:off x="4841875" y="3657600"/>
            <a:ext cx="492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lang="en-US" sz="3600" b="1" dirty="0">
                <a:solidFill>
                  <a:srgbClr val="7E2FA1"/>
                </a:solidFill>
                <a:effectLst>
                  <a:outerShdw blurRad="50800" dist="38100" dir="2700000" algn="tl" rotWithShape="0">
                    <a:prstClr val="black">
                      <a:alpha val="40000"/>
                    </a:prstClr>
                  </a:outerShdw>
                </a:effectLst>
              </a:rPr>
              <a:t>S</a:t>
            </a:r>
          </a:p>
        </p:txBody>
      </p:sp>
      <p:sp>
        <p:nvSpPr>
          <p:cNvPr id="18439" name="AutoShape 33"/>
          <p:cNvSpPr>
            <a:spLocks/>
          </p:cNvSpPr>
          <p:nvPr/>
        </p:nvSpPr>
        <p:spPr bwMode="auto">
          <a:xfrm rot="10800000">
            <a:off x="4059237" y="3429000"/>
            <a:ext cx="360363" cy="1152525"/>
          </a:xfrm>
          <a:prstGeom prst="rightBrace">
            <a:avLst>
              <a:gd name="adj1" fmla="val 26652"/>
              <a:gd name="adj2" fmla="val 47796"/>
            </a:avLst>
          </a:prstGeom>
          <a:noFill/>
          <a:ln w="25400">
            <a:solidFill>
              <a:srgbClr val="00B0F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nl-NL">
              <a:solidFill>
                <a:srgbClr val="0070C0"/>
              </a:solidFill>
            </a:endParaRPr>
          </a:p>
        </p:txBody>
      </p:sp>
      <p:sp>
        <p:nvSpPr>
          <p:cNvPr id="18440" name="Text Box 16"/>
          <p:cNvSpPr txBox="1">
            <a:spLocks noChangeArrowheads="1"/>
          </p:cNvSpPr>
          <p:nvPr/>
        </p:nvSpPr>
        <p:spPr bwMode="auto">
          <a:xfrm>
            <a:off x="1143000" y="3694093"/>
            <a:ext cx="301557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algn="ctr"/>
            <a:r>
              <a:rPr lang="en-US" b="1" dirty="0">
                <a:solidFill>
                  <a:srgbClr val="00B0F0"/>
                </a:solidFill>
              </a:rPr>
              <a:t>3 gates to tune </a:t>
            </a:r>
          </a:p>
          <a:p>
            <a:pPr algn="ctr"/>
            <a:r>
              <a:rPr lang="en-US" b="1" dirty="0" err="1">
                <a:solidFill>
                  <a:srgbClr val="00B0F0"/>
                </a:solidFill>
              </a:rPr>
              <a:t>subbands</a:t>
            </a:r>
            <a:endParaRPr lang="en-US" b="1" dirty="0">
              <a:solidFill>
                <a:srgbClr val="00B0F0"/>
              </a:solidFill>
            </a:endParaRPr>
          </a:p>
        </p:txBody>
      </p:sp>
      <p:sp>
        <p:nvSpPr>
          <p:cNvPr id="9" name="Title 1"/>
          <p:cNvSpPr txBox="1">
            <a:spLocks/>
          </p:cNvSpPr>
          <p:nvPr/>
        </p:nvSpPr>
        <p:spPr>
          <a:xfrm>
            <a:off x="0" y="-76200"/>
            <a:ext cx="9144000" cy="1143000"/>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a:lstStyle>
          <a:p>
            <a:pPr eaLnBrk="1" hangingPunct="1">
              <a:defRPr/>
            </a:pPr>
            <a:r>
              <a:rPr lang="nl-NL" sz="4000" b="0" kern="0" dirty="0" smtClean="0"/>
              <a:t>New </a:t>
            </a:r>
            <a:r>
              <a:rPr lang="nl-NL" sz="4000" b="0" kern="0" dirty="0" err="1" smtClean="0"/>
              <a:t>experiments</a:t>
            </a:r>
            <a:endParaRPr lang="nl-NL" sz="4000" b="0" kern="0" dirty="0" smtClean="0"/>
          </a:p>
        </p:txBody>
      </p:sp>
      <p:cxnSp>
        <p:nvCxnSpPr>
          <p:cNvPr id="10" name="Straight Connector 5"/>
          <p:cNvCxnSpPr>
            <a:cxnSpLocks noChangeShapeType="1"/>
          </p:cNvCxnSpPr>
          <p:nvPr/>
        </p:nvCxnSpPr>
        <p:spPr bwMode="auto">
          <a:xfrm>
            <a:off x="2301650" y="6248400"/>
            <a:ext cx="1517874" cy="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cxnSp>
      <p:sp>
        <p:nvSpPr>
          <p:cNvPr id="11" name="Rectangle 10"/>
          <p:cNvSpPr/>
          <p:nvPr/>
        </p:nvSpPr>
        <p:spPr bwMode="auto">
          <a:xfrm>
            <a:off x="2143125" y="5861050"/>
            <a:ext cx="1238250" cy="406400"/>
          </a:xfrm>
          <a:prstGeom prst="rect">
            <a:avLst/>
          </a:prstGeom>
        </p:spPr>
        <p:txBody>
          <a:bodyPr>
            <a:spAutoFit/>
          </a:bodyPr>
          <a:lstStyle/>
          <a:p>
            <a:pPr eaLnBrk="1" hangingPunct="1">
              <a:lnSpc>
                <a:spcPct val="80000"/>
              </a:lnSpc>
              <a:spcBef>
                <a:spcPct val="20000"/>
              </a:spcBef>
              <a:buClr>
                <a:srgbClr val="A25A54"/>
              </a:buClr>
              <a:buSzPct val="80000"/>
              <a:defRPr/>
            </a:pPr>
            <a:r>
              <a:rPr lang="en-US" sz="2000" b="1" dirty="0">
                <a:solidFill>
                  <a:srgbClr val="FFFFFF"/>
                </a:solidFill>
                <a:effectLst>
                  <a:outerShdw blurRad="38100" dist="38100" dir="2700000" algn="tl">
                    <a:srgbClr val="000000"/>
                  </a:outerShdw>
                </a:effectLst>
                <a:latin typeface="Arial" pitchFamily="34" charset="0"/>
                <a:ea typeface="ＭＳ Ｐゴシック" pitchFamily="34" charset="-128"/>
              </a:rPr>
              <a:t>1 </a:t>
            </a:r>
            <a:r>
              <a:rPr lang="el-GR" sz="2000" b="1" dirty="0">
                <a:solidFill>
                  <a:srgbClr val="FFFFFF"/>
                </a:solidFill>
                <a:effectLst>
                  <a:outerShdw blurRad="38100" dist="38100" dir="2700000" algn="tl">
                    <a:srgbClr val="000000"/>
                  </a:outerShdw>
                </a:effectLst>
                <a:latin typeface="Arial" pitchFamily="34" charset="0"/>
                <a:ea typeface="ＭＳ Ｐゴシック" pitchFamily="34" charset="-128"/>
              </a:rPr>
              <a:t>μ</a:t>
            </a:r>
            <a:r>
              <a:rPr lang="en-GB" sz="2000" b="1" dirty="0">
                <a:solidFill>
                  <a:srgbClr val="FFFFFF"/>
                </a:solidFill>
                <a:effectLst>
                  <a:outerShdw blurRad="38100" dist="38100" dir="2700000" algn="tl">
                    <a:srgbClr val="000000"/>
                  </a:outerShdw>
                </a:effectLst>
                <a:latin typeface="Arial" pitchFamily="34" charset="0"/>
                <a:ea typeface="ＭＳ Ｐゴシック" pitchFamily="34" charset="-128"/>
              </a:rPr>
              <a:t>m</a:t>
            </a:r>
            <a:r>
              <a:rPr lang="en-US" sz="2000" b="1" dirty="0">
                <a:solidFill>
                  <a:srgbClr val="FFFFFF"/>
                </a:solidFill>
                <a:effectLst>
                  <a:outerShdw blurRad="38100" dist="38100" dir="2700000" algn="tl">
                    <a:srgbClr val="000000"/>
                  </a:outerShdw>
                </a:effectLst>
                <a:latin typeface="Arial" pitchFamily="34" charset="0"/>
                <a:ea typeface="ＭＳ Ｐゴシック" pitchFamily="34" charset="-128"/>
              </a:rPr>
              <a:t> </a:t>
            </a:r>
          </a:p>
        </p:txBody>
      </p:sp>
      <p:cxnSp>
        <p:nvCxnSpPr>
          <p:cNvPr id="7" name="Straight Connector 6"/>
          <p:cNvCxnSpPr/>
          <p:nvPr/>
        </p:nvCxnSpPr>
        <p:spPr bwMode="auto">
          <a:xfrm>
            <a:off x="4832350" y="3124200"/>
            <a:ext cx="1263650" cy="295275"/>
          </a:xfrm>
          <a:prstGeom prst="line">
            <a:avLst/>
          </a:prstGeom>
          <a:solidFill>
            <a:schemeClr val="accent1"/>
          </a:solidFill>
          <a:ln w="31750" cap="flat" cmpd="sng" algn="ctr">
            <a:solidFill>
              <a:srgbClr val="00B050"/>
            </a:solidFill>
            <a:prstDash val="solid"/>
            <a:round/>
            <a:headEnd type="none" w="med" len="med"/>
            <a:tailEnd type="none" w="med" len="med"/>
          </a:ln>
          <a:effectLst/>
        </p:spPr>
      </p:cxnSp>
      <p:cxnSp>
        <p:nvCxnSpPr>
          <p:cNvPr id="18" name="Straight Connector 17"/>
          <p:cNvCxnSpPr/>
          <p:nvPr/>
        </p:nvCxnSpPr>
        <p:spPr bwMode="auto">
          <a:xfrm flipV="1">
            <a:off x="4841875" y="4286250"/>
            <a:ext cx="1254125" cy="676276"/>
          </a:xfrm>
          <a:prstGeom prst="line">
            <a:avLst/>
          </a:prstGeom>
          <a:solidFill>
            <a:schemeClr val="accent1"/>
          </a:solidFill>
          <a:ln w="31750" cap="flat" cmpd="sng" algn="ctr">
            <a:solidFill>
              <a:srgbClr val="00B050"/>
            </a:solidFill>
            <a:prstDash val="solid"/>
            <a:round/>
            <a:headEnd type="none" w="med" len="med"/>
            <a:tailEnd type="none" w="med" len="med"/>
          </a:ln>
          <a:effectLst/>
        </p:spPr>
      </p:cxnSp>
      <p:sp>
        <p:nvSpPr>
          <p:cNvPr id="21" name="Text Box 16"/>
          <p:cNvSpPr txBox="1">
            <a:spLocks noChangeArrowheads="1"/>
          </p:cNvSpPr>
          <p:nvPr/>
        </p:nvSpPr>
        <p:spPr bwMode="auto">
          <a:xfrm>
            <a:off x="5902325" y="3276600"/>
            <a:ext cx="32416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algn="ctr"/>
            <a:r>
              <a:rPr lang="en-US" b="1" dirty="0" smtClean="0">
                <a:solidFill>
                  <a:srgbClr val="00B050"/>
                </a:solidFill>
              </a:rPr>
              <a:t>gates to define</a:t>
            </a:r>
            <a:r>
              <a:rPr lang="en-US" dirty="0" smtClean="0">
                <a:solidFill>
                  <a:srgbClr val="00B050"/>
                </a:solidFill>
              </a:rPr>
              <a:t> barrier/QPC/QD</a:t>
            </a:r>
            <a:endParaRPr lang="en-US" b="1" dirty="0" smtClean="0">
              <a:solidFill>
                <a:srgbClr val="00B050"/>
              </a:solidFill>
            </a:endParaRPr>
          </a:p>
        </p:txBody>
      </p:sp>
    </p:spTree>
    <p:extLst>
      <p:ext uri="{BB962C8B-B14F-4D97-AF65-F5344CB8AC3E}">
        <p14:creationId xmlns:p14="http://schemas.microsoft.com/office/powerpoint/2010/main" val="192615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4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animBg="1"/>
      <p:bldP spid="18440"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4"/>
          <p:cNvSpPr txBox="1">
            <a:spLocks noChangeArrowheads="1"/>
          </p:cNvSpPr>
          <p:nvPr/>
        </p:nvSpPr>
        <p:spPr bwMode="auto">
          <a:xfrm>
            <a:off x="5749925" y="3540125"/>
            <a:ext cx="274638"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endParaRPr lang="nl-NL" sz="1400">
              <a:solidFill>
                <a:srgbClr val="4B4B4B"/>
              </a:solidFill>
              <a:latin typeface="Arial" charset="0"/>
              <a:ea typeface="ＭＳ Ｐゴシック" pitchFamily="34" charset="-128"/>
            </a:endParaRP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80" t="-1" r="6354" b="16806"/>
          <a:stretch/>
        </p:blipFill>
        <p:spPr bwMode="auto">
          <a:xfrm>
            <a:off x="5113924" y="2438400"/>
            <a:ext cx="4030076"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0" y="0"/>
            <a:ext cx="9144000" cy="1143000"/>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a:lstStyle>
          <a:p>
            <a:pPr eaLnBrk="1" hangingPunct="1">
              <a:defRPr/>
            </a:pPr>
            <a:r>
              <a:rPr lang="nl-NL" sz="4000" b="0" kern="0" dirty="0" smtClean="0">
                <a:solidFill>
                  <a:srgbClr val="F0F2A8"/>
                </a:solidFill>
              </a:rPr>
              <a:t>New </a:t>
            </a:r>
            <a:r>
              <a:rPr lang="nl-NL" sz="4000" b="0" kern="0" dirty="0" err="1" smtClean="0">
                <a:solidFill>
                  <a:srgbClr val="F0F2A8"/>
                </a:solidFill>
              </a:rPr>
              <a:t>experiments</a:t>
            </a:r>
            <a:endParaRPr lang="nl-NL" sz="4000" b="0" kern="0" dirty="0" smtClean="0">
              <a:solidFill>
                <a:srgbClr val="F0F2A8"/>
              </a:solidFill>
            </a:endParaRPr>
          </a:p>
        </p:txBody>
      </p:sp>
      <p:sp>
        <p:nvSpPr>
          <p:cNvPr id="9" name="TextBox 8"/>
          <p:cNvSpPr txBox="1">
            <a:spLocks noChangeArrowheads="1"/>
          </p:cNvSpPr>
          <p:nvPr/>
        </p:nvSpPr>
        <p:spPr bwMode="auto">
          <a:xfrm>
            <a:off x="365126" y="2005548"/>
            <a:ext cx="4748798"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a:defRPr/>
            </a:pPr>
            <a:r>
              <a:rPr lang="en-US" sz="2000" b="0" dirty="0" smtClean="0">
                <a:solidFill>
                  <a:srgbClr val="FFFFFF"/>
                </a:solidFill>
              </a:rPr>
              <a:t>Interesting questions:</a:t>
            </a:r>
          </a:p>
          <a:p>
            <a:pPr>
              <a:defRPr/>
            </a:pPr>
            <a:endParaRPr lang="en-US" sz="2000" b="0" dirty="0" smtClean="0">
              <a:solidFill>
                <a:srgbClr val="FFFFFF"/>
              </a:solidFill>
            </a:endParaRPr>
          </a:p>
          <a:p>
            <a:pPr marL="342900" indent="-342900">
              <a:buFontTx/>
              <a:buChar char="-"/>
              <a:defRPr/>
            </a:pPr>
            <a:r>
              <a:rPr lang="en-US" sz="2000" b="0" dirty="0" smtClean="0">
                <a:solidFill>
                  <a:srgbClr val="FFFFFF"/>
                </a:solidFill>
              </a:rPr>
              <a:t>Are there really 2 </a:t>
            </a:r>
            <a:r>
              <a:rPr lang="en-US" sz="2000" b="0" dirty="0" err="1" smtClean="0">
                <a:solidFill>
                  <a:srgbClr val="FFFFFF"/>
                </a:solidFill>
              </a:rPr>
              <a:t>Majorana’s</a:t>
            </a:r>
            <a:r>
              <a:rPr lang="en-US" sz="2000" b="0" dirty="0" smtClean="0">
                <a:solidFill>
                  <a:srgbClr val="FFFFFF"/>
                </a:solidFill>
              </a:rPr>
              <a:t>?</a:t>
            </a:r>
          </a:p>
          <a:p>
            <a:pPr marL="342900" indent="-342900">
              <a:buFontTx/>
              <a:buChar char="-"/>
              <a:defRPr/>
            </a:pPr>
            <a:endParaRPr lang="en-US" sz="2000" b="0" dirty="0" smtClean="0">
              <a:solidFill>
                <a:srgbClr val="FFFFFF"/>
              </a:solidFill>
            </a:endParaRPr>
          </a:p>
          <a:p>
            <a:pPr marL="342900" indent="-342900">
              <a:buFontTx/>
              <a:buChar char="-"/>
              <a:defRPr/>
            </a:pPr>
            <a:r>
              <a:rPr lang="en-US" sz="2000" b="0" dirty="0" smtClean="0">
                <a:solidFill>
                  <a:srgbClr val="FFFFFF"/>
                </a:solidFill>
              </a:rPr>
              <a:t>Is a </a:t>
            </a:r>
            <a:r>
              <a:rPr lang="en-US" sz="2000" b="0" dirty="0" err="1" smtClean="0">
                <a:solidFill>
                  <a:srgbClr val="FFFFFF"/>
                </a:solidFill>
              </a:rPr>
              <a:t>Majorana</a:t>
            </a:r>
            <a:r>
              <a:rPr lang="en-US" sz="2000" b="0" dirty="0" smtClean="0">
                <a:solidFill>
                  <a:srgbClr val="FFFFFF"/>
                </a:solidFill>
              </a:rPr>
              <a:t> large or small compared to the device size?</a:t>
            </a:r>
          </a:p>
          <a:p>
            <a:pPr marL="342900" indent="-342900">
              <a:buFontTx/>
              <a:buChar char="-"/>
              <a:defRPr/>
            </a:pPr>
            <a:endParaRPr lang="en-US" sz="2000" b="0" dirty="0" smtClean="0">
              <a:solidFill>
                <a:srgbClr val="FFFFFF"/>
              </a:solidFill>
            </a:endParaRPr>
          </a:p>
          <a:p>
            <a:pPr marL="342900" indent="-342900">
              <a:buFontTx/>
              <a:buChar char="-"/>
              <a:defRPr/>
            </a:pPr>
            <a:r>
              <a:rPr lang="en-US" sz="2000" b="0" dirty="0" smtClean="0">
                <a:solidFill>
                  <a:srgbClr val="FFFFFF"/>
                </a:solidFill>
              </a:rPr>
              <a:t>Do the </a:t>
            </a:r>
            <a:r>
              <a:rPr lang="en-US" sz="2000" b="0" dirty="0" err="1" smtClean="0">
                <a:solidFill>
                  <a:srgbClr val="FFFFFF"/>
                </a:solidFill>
              </a:rPr>
              <a:t>Majorana’s</a:t>
            </a:r>
            <a:r>
              <a:rPr lang="en-US" sz="2000" b="0" dirty="0" smtClean="0">
                <a:solidFill>
                  <a:srgbClr val="FFFFFF"/>
                </a:solidFill>
              </a:rPr>
              <a:t> interact?</a:t>
            </a:r>
          </a:p>
          <a:p>
            <a:pPr marL="342900" indent="-342900">
              <a:buFontTx/>
              <a:buChar char="-"/>
              <a:defRPr/>
            </a:pPr>
            <a:endParaRPr lang="en-US" sz="2000" b="0" dirty="0" smtClean="0">
              <a:solidFill>
                <a:srgbClr val="FFFFFF"/>
              </a:solidFill>
            </a:endParaRPr>
          </a:p>
          <a:p>
            <a:pPr marL="342900" indent="-342900">
              <a:buFontTx/>
              <a:buChar char="-"/>
              <a:defRPr/>
            </a:pPr>
            <a:r>
              <a:rPr lang="en-US" sz="2000" b="0" dirty="0" smtClean="0">
                <a:solidFill>
                  <a:srgbClr val="FFFFFF"/>
                </a:solidFill>
              </a:rPr>
              <a:t>Can they be moved by gates?</a:t>
            </a:r>
          </a:p>
          <a:p>
            <a:pPr marL="342900" indent="-342900">
              <a:buFontTx/>
              <a:buChar char="-"/>
              <a:defRPr/>
            </a:pPr>
            <a:endParaRPr lang="en-US" sz="2000" b="0" dirty="0" smtClean="0">
              <a:solidFill>
                <a:srgbClr val="FFFFFF"/>
              </a:solidFill>
            </a:endParaRPr>
          </a:p>
          <a:p>
            <a:pPr marL="342900" indent="-342900">
              <a:buFontTx/>
              <a:buChar char="-"/>
              <a:defRPr/>
            </a:pPr>
            <a:r>
              <a:rPr lang="en-US" sz="2000" b="0" dirty="0" smtClean="0">
                <a:solidFill>
                  <a:srgbClr val="FFFFFF"/>
                </a:solidFill>
              </a:rPr>
              <a:t>……</a:t>
            </a:r>
          </a:p>
        </p:txBody>
      </p:sp>
    </p:spTree>
    <p:extLst>
      <p:ext uri="{BB962C8B-B14F-4D97-AF65-F5344CB8AC3E}">
        <p14:creationId xmlns:p14="http://schemas.microsoft.com/office/powerpoint/2010/main" val="33335177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nl-NL" dirty="0"/>
          </a:p>
        </p:txBody>
      </p:sp>
      <p:sp>
        <p:nvSpPr>
          <p:cNvPr id="3" name="Content Placeholder 2"/>
          <p:cNvSpPr>
            <a:spLocks noGrp="1"/>
          </p:cNvSpPr>
          <p:nvPr>
            <p:ph idx="1"/>
          </p:nvPr>
        </p:nvSpPr>
        <p:spPr/>
        <p:txBody>
          <a:bodyPr/>
          <a:lstStyle/>
          <a:p>
            <a:pPr>
              <a:defRPr/>
            </a:pPr>
            <a:endParaRPr lang="nl-NL" dirty="0"/>
          </a:p>
        </p:txBody>
      </p:sp>
      <p:pic>
        <p:nvPicPr>
          <p:cNvPr id="23556" name="Picture 2" descr="K:\ns\qt\qt-shared\DavidvW\Presentaties\Leo_MicroQ_dec2012\FiguresJPG\Bfield_ZBP_smallran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90600"/>
            <a:ext cx="8048625"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557" name="Straight Connector 4"/>
          <p:cNvCxnSpPr>
            <a:cxnSpLocks noChangeShapeType="1"/>
          </p:cNvCxnSpPr>
          <p:nvPr/>
        </p:nvCxnSpPr>
        <p:spPr bwMode="auto">
          <a:xfrm flipV="1">
            <a:off x="3657600" y="1066800"/>
            <a:ext cx="0" cy="4419600"/>
          </a:xfrm>
          <a:prstGeom prst="line">
            <a:avLst/>
          </a:prstGeom>
          <a:noFill/>
          <a:ln w="50800" algn="ctr">
            <a:solidFill>
              <a:srgbClr val="00B050"/>
            </a:solidFill>
            <a:round/>
            <a:headEnd/>
            <a:tailEnd/>
          </a:ln>
          <a:extLst>
            <a:ext uri="{909E8E84-426E-40DD-AFC4-6F175D3DCCD1}">
              <a14:hiddenFill xmlns:a14="http://schemas.microsoft.com/office/drawing/2010/main">
                <a:noFill/>
              </a14:hiddenFill>
            </a:ext>
          </a:extLst>
        </p:spPr>
      </p:cxnSp>
      <p:cxnSp>
        <p:nvCxnSpPr>
          <p:cNvPr id="23558" name="Straight Connector 5"/>
          <p:cNvCxnSpPr>
            <a:cxnSpLocks noChangeShapeType="1"/>
          </p:cNvCxnSpPr>
          <p:nvPr/>
        </p:nvCxnSpPr>
        <p:spPr bwMode="auto">
          <a:xfrm flipV="1">
            <a:off x="5562600" y="1066800"/>
            <a:ext cx="0" cy="4419600"/>
          </a:xfrm>
          <a:prstGeom prst="line">
            <a:avLst/>
          </a:prstGeom>
          <a:noFill/>
          <a:ln w="50800" algn="ctr">
            <a:solidFill>
              <a:srgbClr val="7030A0"/>
            </a:solidFill>
            <a:round/>
            <a:headEnd/>
            <a:tailEnd/>
          </a:ln>
          <a:extLst>
            <a:ext uri="{909E8E84-426E-40DD-AFC4-6F175D3DCCD1}">
              <a14:hiddenFill xmlns:a14="http://schemas.microsoft.com/office/drawing/2010/main">
                <a:noFill/>
              </a14:hiddenFill>
            </a:ext>
          </a:extLst>
        </p:spPr>
      </p:cxnSp>
      <p:cxnSp>
        <p:nvCxnSpPr>
          <p:cNvPr id="23559" name="Straight Connector 6"/>
          <p:cNvCxnSpPr>
            <a:cxnSpLocks noChangeShapeType="1"/>
          </p:cNvCxnSpPr>
          <p:nvPr/>
        </p:nvCxnSpPr>
        <p:spPr bwMode="auto">
          <a:xfrm flipV="1">
            <a:off x="1371600" y="1066800"/>
            <a:ext cx="762000" cy="1905000"/>
          </a:xfrm>
          <a:prstGeom prst="line">
            <a:avLst/>
          </a:prstGeom>
          <a:noFill/>
          <a:ln w="50800" algn="ctr">
            <a:solidFill>
              <a:srgbClr val="002060"/>
            </a:solidFill>
            <a:prstDash val="dash"/>
            <a:round/>
            <a:headEnd/>
            <a:tailEnd/>
          </a:ln>
          <a:extLst>
            <a:ext uri="{909E8E84-426E-40DD-AFC4-6F175D3DCCD1}">
              <a14:hiddenFill xmlns:a14="http://schemas.microsoft.com/office/drawing/2010/main">
                <a:noFill/>
              </a14:hiddenFill>
            </a:ext>
          </a:extLst>
        </p:spPr>
      </p:cxn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017" t="41596" r="38852" b="16806"/>
          <a:stretch/>
        </p:blipFill>
        <p:spPr bwMode="auto">
          <a:xfrm>
            <a:off x="0" y="0"/>
            <a:ext cx="11049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bwMode="auto">
          <a:xfrm>
            <a:off x="0" y="-76200"/>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a:lstStyle>
          <a:p>
            <a:pPr eaLnBrk="1" hangingPunct="1">
              <a:defRPr/>
            </a:pPr>
            <a:r>
              <a:rPr lang="nl-NL" sz="4000" b="0" kern="0" smtClean="0">
                <a:solidFill>
                  <a:srgbClr val="F0F2A8"/>
                </a:solidFill>
              </a:rPr>
              <a:t>Zero bias peak at finite field</a:t>
            </a:r>
            <a:endParaRPr lang="nl-NL" sz="4000" b="0" kern="0" dirty="0" smtClean="0">
              <a:solidFill>
                <a:srgbClr val="F0F2A8"/>
              </a:solidFill>
            </a:endParaRPr>
          </a:p>
        </p:txBody>
      </p:sp>
    </p:spTree>
    <p:extLst>
      <p:ext uri="{BB962C8B-B14F-4D97-AF65-F5344CB8AC3E}">
        <p14:creationId xmlns:p14="http://schemas.microsoft.com/office/powerpoint/2010/main" val="18003026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nl-NL"/>
          </a:p>
        </p:txBody>
      </p:sp>
      <p:sp>
        <p:nvSpPr>
          <p:cNvPr id="3" name="Content Placeholder 2"/>
          <p:cNvSpPr>
            <a:spLocks noGrp="1"/>
          </p:cNvSpPr>
          <p:nvPr>
            <p:ph idx="1"/>
          </p:nvPr>
        </p:nvSpPr>
        <p:spPr/>
        <p:txBody>
          <a:bodyPr/>
          <a:lstStyle/>
          <a:p>
            <a:pPr>
              <a:defRPr/>
            </a:pPr>
            <a:endParaRPr lang="nl-NL" dirty="0"/>
          </a:p>
        </p:txBody>
      </p:sp>
      <p:pic>
        <p:nvPicPr>
          <p:cNvPr id="24580" name="Picture 2" descr="K:\ns\qt\qt-shared\DavidvW\Presentaties\Leo_MicroQ_dec2012\FiguresJPG\LineCut1_B-field_2D_1100m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7800"/>
            <a:ext cx="5051425"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3" descr="K:\ns\qt\qt-shared\DavidvW\Presentaties\Leo_MicroQ_dec2012\FiguresJPG\LineCut1_B-field_2D_1900m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422650"/>
            <a:ext cx="5051425"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2" descr="K:\ns\qt\qt-shared\DavidvW\Presentaties\Leo_MicroQ_dec2012\FiguresJPG\Bfield_ZBP_smallran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7350" y="177800"/>
            <a:ext cx="3546475" cy="22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flipV="1">
            <a:off x="6858000" y="228600"/>
            <a:ext cx="0" cy="19812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7696200" y="242888"/>
            <a:ext cx="0" cy="1966912"/>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sp>
        <p:nvSpPr>
          <p:cNvPr id="24585" name="TextBox 8"/>
          <p:cNvSpPr txBox="1">
            <a:spLocks noChangeArrowheads="1"/>
          </p:cNvSpPr>
          <p:nvPr/>
        </p:nvSpPr>
        <p:spPr bwMode="auto">
          <a:xfrm>
            <a:off x="1371600" y="942975"/>
            <a:ext cx="850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lang="en-GB">
                <a:solidFill>
                  <a:srgbClr val="00B050"/>
                </a:solidFill>
              </a:rPr>
              <a:t>Green</a:t>
            </a:r>
            <a:endParaRPr lang="nl-NL">
              <a:solidFill>
                <a:srgbClr val="00B050"/>
              </a:solidFill>
            </a:endParaRPr>
          </a:p>
        </p:txBody>
      </p:sp>
      <p:sp>
        <p:nvSpPr>
          <p:cNvPr id="24586" name="TextBox 9"/>
          <p:cNvSpPr txBox="1">
            <a:spLocks noChangeArrowheads="1"/>
          </p:cNvSpPr>
          <p:nvPr/>
        </p:nvSpPr>
        <p:spPr bwMode="auto">
          <a:xfrm>
            <a:off x="5467350" y="4114800"/>
            <a:ext cx="903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lang="en-GB">
                <a:solidFill>
                  <a:srgbClr val="7030A0"/>
                </a:solidFill>
              </a:rPr>
              <a:t>Purple</a:t>
            </a:r>
            <a:endParaRPr lang="nl-NL">
              <a:solidFill>
                <a:srgbClr val="7030A0"/>
              </a:solidFill>
            </a:endParaRPr>
          </a:p>
        </p:txBody>
      </p:sp>
      <p:sp>
        <p:nvSpPr>
          <p:cNvPr id="24587" name="TextBox 10"/>
          <p:cNvSpPr txBox="1">
            <a:spLocks noChangeArrowheads="1"/>
          </p:cNvSpPr>
          <p:nvPr/>
        </p:nvSpPr>
        <p:spPr bwMode="auto">
          <a:xfrm>
            <a:off x="684213" y="4267200"/>
            <a:ext cx="27701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algn="ctr"/>
            <a:r>
              <a:rPr lang="nl-NL">
                <a:solidFill>
                  <a:srgbClr val="FFFFFF"/>
                </a:solidFill>
              </a:rPr>
              <a:t>peak height </a:t>
            </a:r>
          </a:p>
          <a:p>
            <a:pPr algn="ctr"/>
            <a:r>
              <a:rPr lang="nl-NL">
                <a:solidFill>
                  <a:srgbClr val="FFFFFF"/>
                </a:solidFill>
              </a:rPr>
              <a:t>~5-10% x 2e</a:t>
            </a:r>
            <a:r>
              <a:rPr lang="nl-NL" baseline="30000">
                <a:solidFill>
                  <a:srgbClr val="FFFFFF"/>
                </a:solidFill>
              </a:rPr>
              <a:t>2</a:t>
            </a:r>
            <a:r>
              <a:rPr lang="nl-NL">
                <a:solidFill>
                  <a:srgbClr val="FFFFFF"/>
                </a:solidFill>
              </a:rPr>
              <a:t>/h</a:t>
            </a:r>
          </a:p>
        </p:txBody>
      </p:sp>
      <p:sp>
        <p:nvSpPr>
          <p:cNvPr id="24588" name="TextBox 11"/>
          <p:cNvSpPr txBox="1">
            <a:spLocks noChangeArrowheads="1"/>
          </p:cNvSpPr>
          <p:nvPr/>
        </p:nvSpPr>
        <p:spPr bwMode="auto">
          <a:xfrm>
            <a:off x="466725" y="5900738"/>
            <a:ext cx="32067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algn="ctr"/>
            <a:r>
              <a:rPr lang="en-GB">
                <a:solidFill>
                  <a:srgbClr val="FFFFFF"/>
                </a:solidFill>
              </a:rPr>
              <a:t>Feature is reproducible</a:t>
            </a:r>
            <a:endParaRPr lang="nl-NL">
              <a:solidFill>
                <a:srgbClr val="FFFFFF"/>
              </a:solidFill>
            </a:endParaRPr>
          </a:p>
        </p:txBody>
      </p:sp>
    </p:spTree>
    <p:extLst>
      <p:ext uri="{BB962C8B-B14F-4D97-AF65-F5344CB8AC3E}">
        <p14:creationId xmlns:p14="http://schemas.microsoft.com/office/powerpoint/2010/main" val="24792959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04800" y="274638"/>
            <a:ext cx="6047324"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a:lstStyle>
          <a:p>
            <a:r>
              <a:rPr lang="en-GB" sz="4000" b="0" dirty="0" err="1" smtClean="0"/>
              <a:t>Majorana</a:t>
            </a:r>
            <a:r>
              <a:rPr lang="en-GB" sz="4000" b="0" dirty="0" smtClean="0"/>
              <a:t> recipe</a:t>
            </a:r>
            <a:endParaRPr lang="nl-NL" sz="4000" b="0" dirty="0"/>
          </a:p>
        </p:txBody>
      </p:sp>
      <p:sp>
        <p:nvSpPr>
          <p:cNvPr id="6" name="Text Box 4"/>
          <p:cNvSpPr txBox="1">
            <a:spLocks noChangeArrowheads="1"/>
          </p:cNvSpPr>
          <p:nvPr/>
        </p:nvSpPr>
        <p:spPr bwMode="auto">
          <a:xfrm>
            <a:off x="533401" y="1972570"/>
            <a:ext cx="50292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342900" indent="-342900">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indent="0">
              <a:lnSpc>
                <a:spcPct val="200000"/>
              </a:lnSpc>
              <a:defRPr/>
            </a:pPr>
            <a:r>
              <a:rPr lang="en-US" sz="2400" b="0" dirty="0" smtClean="0">
                <a:solidFill>
                  <a:srgbClr val="FFFFFF"/>
                </a:solidFill>
                <a:latin typeface="Tahoma"/>
                <a:ea typeface="ＭＳ Ｐゴシック" pitchFamily="34" charset="-128"/>
                <a:cs typeface="+mn-cs"/>
              </a:rPr>
              <a:t>- One-dimensional quantum wire</a:t>
            </a:r>
          </a:p>
          <a:p>
            <a:pPr marL="540000" indent="-540000">
              <a:lnSpc>
                <a:spcPct val="200000"/>
              </a:lnSpc>
              <a:buFontTx/>
              <a:buAutoNum type="arabicPeriod"/>
              <a:defRPr/>
            </a:pPr>
            <a:endParaRPr lang="en-US" sz="2400" b="0" dirty="0" smtClean="0">
              <a:solidFill>
                <a:srgbClr val="FFFFFF"/>
              </a:solidFill>
              <a:latin typeface="Tahoma"/>
              <a:ea typeface="ＭＳ Ｐゴシック" pitchFamily="34" charset="-128"/>
              <a:cs typeface="+mn-cs"/>
            </a:endParaRPr>
          </a:p>
          <a:p>
            <a:pPr marL="0" indent="0">
              <a:lnSpc>
                <a:spcPct val="200000"/>
              </a:lnSpc>
              <a:defRPr/>
            </a:pPr>
            <a:r>
              <a:rPr lang="en-US" sz="2400" b="0" dirty="0" smtClean="0">
                <a:solidFill>
                  <a:srgbClr val="FFFFFF"/>
                </a:solidFill>
                <a:latin typeface="Tahoma"/>
                <a:ea typeface="ＭＳ Ｐゴシック" pitchFamily="34" charset="-128"/>
                <a:cs typeface="+mn-cs"/>
              </a:rPr>
              <a:t>- Spin-orbit interaction</a:t>
            </a:r>
          </a:p>
          <a:p>
            <a:pPr marL="540000" indent="-540000">
              <a:lnSpc>
                <a:spcPct val="200000"/>
              </a:lnSpc>
              <a:buFontTx/>
              <a:buAutoNum type="arabicPeriod"/>
              <a:defRPr/>
            </a:pPr>
            <a:endParaRPr lang="en-US" sz="2400" b="0" dirty="0" smtClean="0">
              <a:solidFill>
                <a:srgbClr val="FFFFFF"/>
              </a:solidFill>
              <a:latin typeface="Tahoma"/>
              <a:ea typeface="ＭＳ Ｐゴシック" pitchFamily="34" charset="-128"/>
              <a:cs typeface="+mn-cs"/>
            </a:endParaRPr>
          </a:p>
          <a:p>
            <a:pPr>
              <a:lnSpc>
                <a:spcPct val="200000"/>
              </a:lnSpc>
              <a:buFontTx/>
              <a:buChar char="-"/>
              <a:defRPr/>
            </a:pPr>
            <a:r>
              <a:rPr lang="en-US" sz="2400" b="0" dirty="0" smtClean="0">
                <a:solidFill>
                  <a:srgbClr val="FFFFFF"/>
                </a:solidFill>
                <a:latin typeface="Tahoma"/>
                <a:ea typeface="ＭＳ Ｐゴシック" pitchFamily="34" charset="-128"/>
                <a:cs typeface="+mn-cs"/>
              </a:rPr>
              <a:t>External magnetic field</a:t>
            </a:r>
            <a:r>
              <a:rPr lang="en-US" sz="2400" b="0" dirty="0">
                <a:solidFill>
                  <a:srgbClr val="FFFFFF"/>
                </a:solidFill>
                <a:latin typeface="Tahoma"/>
                <a:ea typeface="ＭＳ Ｐゴシック" pitchFamily="34" charset="-128"/>
                <a:cs typeface="+mn-cs"/>
              </a:rPr>
              <a:t> </a:t>
            </a:r>
            <a:r>
              <a:rPr lang="en-US" sz="2400" b="0" dirty="0" smtClean="0">
                <a:solidFill>
                  <a:srgbClr val="FFFFFF"/>
                </a:solidFill>
                <a:latin typeface="Tahoma"/>
                <a:ea typeface="ＭＳ Ｐゴシック" pitchFamily="34" charset="-128"/>
                <a:cs typeface="+mn-cs"/>
              </a:rPr>
              <a:t>	</a:t>
            </a:r>
            <a:r>
              <a:rPr lang="en-US" sz="2400" b="0" i="1" dirty="0" smtClean="0">
                <a:solidFill>
                  <a:srgbClr val="FFFFFF"/>
                </a:solidFill>
                <a:latin typeface="Tahoma"/>
                <a:ea typeface="ＭＳ Ｐゴシック" pitchFamily="34" charset="-128"/>
                <a:cs typeface="+mn-cs"/>
              </a:rPr>
              <a:t>(orthogonal to SOI)</a:t>
            </a:r>
          </a:p>
        </p:txBody>
      </p:sp>
      <p:sp>
        <p:nvSpPr>
          <p:cNvPr id="10" name="Rectangle 2"/>
          <p:cNvSpPr>
            <a:spLocks noGrp="1" noChangeArrowheads="1"/>
          </p:cNvSpPr>
          <p:nvPr>
            <p:ph type="title" idx="4294967295"/>
          </p:nvPr>
        </p:nvSpPr>
        <p:spPr>
          <a:xfrm>
            <a:off x="892792" y="1128936"/>
            <a:ext cx="3539661" cy="699864"/>
          </a:xfrm>
        </p:spPr>
        <p:txBody>
          <a:bodyPr/>
          <a:lstStyle/>
          <a:p>
            <a:pPr algn="l"/>
            <a:r>
              <a:rPr lang="en-US" sz="1400" dirty="0" smtClean="0">
                <a:solidFill>
                  <a:srgbClr val="FFFFFF"/>
                </a:solidFill>
                <a:effectLst/>
              </a:rPr>
              <a:t>(</a:t>
            </a:r>
            <a:r>
              <a:rPr lang="en-US" sz="1400" dirty="0" err="1" smtClean="0">
                <a:solidFill>
                  <a:srgbClr val="FFFFFF"/>
                </a:solidFill>
                <a:effectLst/>
              </a:rPr>
              <a:t>Lutchyn</a:t>
            </a:r>
            <a:r>
              <a:rPr lang="en-US" sz="1400" dirty="0" smtClean="0">
                <a:solidFill>
                  <a:srgbClr val="FFFFFF"/>
                </a:solidFill>
                <a:effectLst/>
              </a:rPr>
              <a:t>, </a:t>
            </a:r>
            <a:r>
              <a:rPr lang="en-US" sz="1400" dirty="0" err="1" smtClean="0">
                <a:solidFill>
                  <a:srgbClr val="FFFFFF"/>
                </a:solidFill>
                <a:effectLst/>
              </a:rPr>
              <a:t>Sau</a:t>
            </a:r>
            <a:r>
              <a:rPr lang="en-US" sz="1400" dirty="0" smtClean="0">
                <a:solidFill>
                  <a:srgbClr val="FFFFFF"/>
                </a:solidFill>
                <a:effectLst/>
              </a:rPr>
              <a:t>, Das </a:t>
            </a:r>
            <a:r>
              <a:rPr lang="en-US" sz="1400" dirty="0" err="1" smtClean="0">
                <a:solidFill>
                  <a:srgbClr val="FFFFFF"/>
                </a:solidFill>
                <a:effectLst/>
              </a:rPr>
              <a:t>Sarma</a:t>
            </a:r>
            <a:r>
              <a:rPr lang="en-US" sz="1400" dirty="0" smtClean="0">
                <a:solidFill>
                  <a:srgbClr val="FFFFFF"/>
                </a:solidFill>
                <a:effectLst/>
              </a:rPr>
              <a:t>, PRL 2010, </a:t>
            </a:r>
            <a:br>
              <a:rPr lang="en-US" sz="1400" dirty="0" smtClean="0">
                <a:solidFill>
                  <a:srgbClr val="FFFFFF"/>
                </a:solidFill>
                <a:effectLst/>
              </a:rPr>
            </a:br>
            <a:r>
              <a:rPr lang="en-US" sz="1400" dirty="0" err="1" smtClean="0">
                <a:solidFill>
                  <a:srgbClr val="FFFFFF"/>
                </a:solidFill>
                <a:effectLst/>
              </a:rPr>
              <a:t>Oreg</a:t>
            </a:r>
            <a:r>
              <a:rPr lang="en-US" sz="1400" dirty="0" smtClean="0">
                <a:solidFill>
                  <a:srgbClr val="FFFFFF"/>
                </a:solidFill>
                <a:effectLst/>
              </a:rPr>
              <a:t>, </a:t>
            </a:r>
            <a:r>
              <a:rPr lang="en-US" sz="1400" dirty="0" err="1" smtClean="0">
                <a:solidFill>
                  <a:srgbClr val="FFFFFF"/>
                </a:solidFill>
                <a:effectLst/>
              </a:rPr>
              <a:t>Refael</a:t>
            </a:r>
            <a:r>
              <a:rPr lang="en-US" sz="1400" dirty="0" smtClean="0">
                <a:solidFill>
                  <a:srgbClr val="FFFFFF"/>
                </a:solidFill>
                <a:effectLst/>
              </a:rPr>
              <a:t>, von </a:t>
            </a:r>
            <a:r>
              <a:rPr lang="en-US" sz="1400" dirty="0" err="1" smtClean="0">
                <a:solidFill>
                  <a:srgbClr val="FFFFFF"/>
                </a:solidFill>
                <a:effectLst/>
              </a:rPr>
              <a:t>Oppen</a:t>
            </a:r>
            <a:r>
              <a:rPr lang="en-US" sz="1400" dirty="0" smtClean="0">
                <a:solidFill>
                  <a:srgbClr val="FFFFFF"/>
                </a:solidFill>
                <a:effectLst/>
              </a:rPr>
              <a:t>, PRL 2010)</a:t>
            </a:r>
          </a:p>
        </p:txBody>
      </p:sp>
      <p:grpSp>
        <p:nvGrpSpPr>
          <p:cNvPr id="13" name="Group 12"/>
          <p:cNvGrpSpPr/>
          <p:nvPr/>
        </p:nvGrpSpPr>
        <p:grpSpPr>
          <a:xfrm>
            <a:off x="6047324" y="1166812"/>
            <a:ext cx="2808289" cy="1728788"/>
            <a:chOff x="6047324" y="1166812"/>
            <a:chExt cx="2808289" cy="1728788"/>
          </a:xfrm>
        </p:grpSpPr>
        <p:pic>
          <p:nvPicPr>
            <p:cNvPr id="7" name="Picture 2"/>
            <p:cNvPicPr>
              <a:picLocks noChangeAspect="1"/>
            </p:cNvPicPr>
            <p:nvPr/>
          </p:nvPicPr>
          <p:blipFill rotWithShape="1">
            <a:blip r:embed="rId2">
              <a:extLst>
                <a:ext uri="{28A0092B-C50C-407E-A947-70E740481C1C}">
                  <a14:useLocalDpi xmlns:a14="http://schemas.microsoft.com/office/drawing/2010/main" val="0"/>
                </a:ext>
              </a:extLst>
            </a:blip>
            <a:srcRect l="511" t="3807" r="67160" b="73280"/>
            <a:stretch/>
          </p:blipFill>
          <p:spPr bwMode="auto">
            <a:xfrm>
              <a:off x="6047324" y="1166812"/>
              <a:ext cx="2808289"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bwMode="auto">
            <a:xfrm>
              <a:off x="6310314" y="1173955"/>
              <a:ext cx="228600" cy="20478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smtClean="0">
                <a:ln>
                  <a:noFill/>
                </a:ln>
                <a:solidFill>
                  <a:schemeClr val="tx1"/>
                </a:solidFill>
                <a:effectLst/>
                <a:latin typeface="Tahoma" charset="0"/>
              </a:endParaRPr>
            </a:p>
          </p:txBody>
        </p:sp>
      </p:grpSp>
      <p:grpSp>
        <p:nvGrpSpPr>
          <p:cNvPr id="15" name="Group 14"/>
          <p:cNvGrpSpPr/>
          <p:nvPr/>
        </p:nvGrpSpPr>
        <p:grpSpPr>
          <a:xfrm>
            <a:off x="6047325" y="3124199"/>
            <a:ext cx="2808288" cy="1600201"/>
            <a:chOff x="6047325" y="3124199"/>
            <a:chExt cx="2808288" cy="1600201"/>
          </a:xfrm>
        </p:grpSpPr>
        <p:pic>
          <p:nvPicPr>
            <p:cNvPr id="8" name="Picture 2"/>
            <p:cNvPicPr>
              <a:picLocks noChangeAspect="1"/>
            </p:cNvPicPr>
            <p:nvPr/>
          </p:nvPicPr>
          <p:blipFill rotWithShape="1">
            <a:blip r:embed="rId2">
              <a:extLst>
                <a:ext uri="{28A0092B-C50C-407E-A947-70E740481C1C}">
                  <a14:useLocalDpi xmlns:a14="http://schemas.microsoft.com/office/drawing/2010/main" val="0"/>
                </a:ext>
              </a:extLst>
            </a:blip>
            <a:srcRect l="33681" t="1201" r="33990" b="77592"/>
            <a:stretch/>
          </p:blipFill>
          <p:spPr bwMode="auto">
            <a:xfrm>
              <a:off x="6047325" y="3124199"/>
              <a:ext cx="2808288" cy="160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bwMode="auto">
            <a:xfrm>
              <a:off x="6350807" y="3202759"/>
              <a:ext cx="228600" cy="20478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smtClean="0">
                <a:ln>
                  <a:noFill/>
                </a:ln>
                <a:solidFill>
                  <a:schemeClr val="tx1"/>
                </a:solidFill>
                <a:effectLst/>
                <a:latin typeface="Tahoma" charset="0"/>
              </a:endParaRPr>
            </a:p>
          </p:txBody>
        </p:sp>
      </p:grpSp>
      <p:grpSp>
        <p:nvGrpSpPr>
          <p:cNvPr id="17" name="Group 16"/>
          <p:cNvGrpSpPr/>
          <p:nvPr/>
        </p:nvGrpSpPr>
        <p:grpSpPr>
          <a:xfrm>
            <a:off x="6047324" y="4940105"/>
            <a:ext cx="2808289" cy="1613095"/>
            <a:chOff x="6047324" y="4940105"/>
            <a:chExt cx="2808289" cy="1613095"/>
          </a:xfrm>
        </p:grpSpPr>
        <p:pic>
          <p:nvPicPr>
            <p:cNvPr id="9" name="Picture 2"/>
            <p:cNvPicPr>
              <a:picLocks noChangeAspect="1"/>
            </p:cNvPicPr>
            <p:nvPr/>
          </p:nvPicPr>
          <p:blipFill rotWithShape="1">
            <a:blip r:embed="rId2">
              <a:extLst>
                <a:ext uri="{28A0092B-C50C-407E-A947-70E740481C1C}">
                  <a14:useLocalDpi xmlns:a14="http://schemas.microsoft.com/office/drawing/2010/main" val="0"/>
                </a:ext>
              </a:extLst>
            </a:blip>
            <a:srcRect l="67707" t="777" r="-35" b="77843"/>
            <a:stretch/>
          </p:blipFill>
          <p:spPr bwMode="auto">
            <a:xfrm>
              <a:off x="6047324" y="4940105"/>
              <a:ext cx="2808289" cy="161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6388919" y="5053012"/>
              <a:ext cx="228600" cy="20478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smtClean="0">
                <a:ln>
                  <a:noFill/>
                </a:ln>
                <a:solidFill>
                  <a:schemeClr val="tx1"/>
                </a:solidFill>
                <a:effectLst/>
                <a:latin typeface="Tahoma" charset="0"/>
              </a:endParaRPr>
            </a:p>
          </p:txBody>
        </p:sp>
      </p:grpSp>
    </p:spTree>
    <p:extLst>
      <p:ext uri="{BB962C8B-B14F-4D97-AF65-F5344CB8AC3E}">
        <p14:creationId xmlns:p14="http://schemas.microsoft.com/office/powerpoint/2010/main" val="359054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975"/>
            <a:ext cx="8229600" cy="1143000"/>
          </a:xfrm>
        </p:spPr>
        <p:txBody>
          <a:bodyPr/>
          <a:lstStyle/>
          <a:p>
            <a:pPr>
              <a:defRPr/>
            </a:pPr>
            <a:r>
              <a:rPr lang="en-GB" dirty="0" smtClean="0"/>
              <a:t>Peak splitting oscillations</a:t>
            </a:r>
            <a:endParaRPr lang="nl-NL" dirty="0"/>
          </a:p>
        </p:txBody>
      </p:sp>
      <p:sp>
        <p:nvSpPr>
          <p:cNvPr id="3" name="Content Placeholder 2"/>
          <p:cNvSpPr>
            <a:spLocks noGrp="1"/>
          </p:cNvSpPr>
          <p:nvPr>
            <p:ph idx="1"/>
          </p:nvPr>
        </p:nvSpPr>
        <p:spPr>
          <a:xfrm>
            <a:off x="457200" y="1885950"/>
            <a:ext cx="8229600" cy="4495800"/>
          </a:xfrm>
        </p:spPr>
        <p:txBody>
          <a:bodyPr/>
          <a:lstStyle/>
          <a:p>
            <a:pPr>
              <a:defRPr/>
            </a:pPr>
            <a:endParaRPr lang="nl-NL"/>
          </a:p>
        </p:txBody>
      </p:sp>
      <p:pic>
        <p:nvPicPr>
          <p:cNvPr id="25604" name="Picture 2" descr="K:\ns\qt\qt-shared\DavidvW\Presentaties\Leo_MicroQ_dec2012\FiguresJPG\Splitpeak_Bfie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 y="1252538"/>
            <a:ext cx="809625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1828800" y="1290638"/>
            <a:ext cx="1201738" cy="2209800"/>
          </a:xfrm>
          <a:prstGeom prst="line">
            <a:avLst/>
          </a:prstGeom>
          <a:ln w="50800">
            <a:solidFill>
              <a:srgbClr val="00206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63710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nl-NL"/>
          </a:p>
        </p:txBody>
      </p:sp>
      <p:sp>
        <p:nvSpPr>
          <p:cNvPr id="3" name="Content Placeholder 2"/>
          <p:cNvSpPr>
            <a:spLocks noGrp="1"/>
          </p:cNvSpPr>
          <p:nvPr>
            <p:ph idx="1"/>
          </p:nvPr>
        </p:nvSpPr>
        <p:spPr/>
        <p:txBody>
          <a:bodyPr/>
          <a:lstStyle/>
          <a:p>
            <a:pPr>
              <a:defRPr/>
            </a:pPr>
            <a:endParaRPr lang="nl-NL" dirty="0"/>
          </a:p>
        </p:txBody>
      </p:sp>
      <p:pic>
        <p:nvPicPr>
          <p:cNvPr id="26628" name="Picture 2" descr="K:\ns\qt\qt-shared\DavidvW\Presentaties\Leo_MicroQ_dec2012\FiguresJPG\Splitpeak_LineCut1400m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2598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3" descr="K:\ns\qt\qt-shared\DavidvW\Presentaties\Leo_MicroQ_dec2012\FiguresJPG\Splitpeak_LineCut1900m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9275" y="2362200"/>
            <a:ext cx="47847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4" descr="K:\ns\qt\qt-shared\DavidvW\Presentaties\Leo_MicroQ_dec2012\FiguresJPG\Splitpeak_LineCut2600m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89388"/>
            <a:ext cx="4648200" cy="28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2" descr="K:\ns\qt\qt-shared\DavidvW\Presentaties\Leo_MicroQ_dec2012\FiguresJPG\Splitpeak_Bfiel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5375" y="0"/>
            <a:ext cx="40100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22297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ns\qt\qt-shared\DavidvW\Presentaties\Leo_MicroQ_dec2012\FiguresJPG\Splitpeak_LineCut1400m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26297" cy="28194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K:\ns\qt\qt-shared\DavidvW\Presentaties\Leo_MicroQ_dec2012\FiguresJPG\Splitpeak_LineCut2600m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89168"/>
            <a:ext cx="4648200" cy="28783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ns\qt\qt-shared\DavidvW\Presentaties\Leo_MicroQ_dec2012\FiguresJPG\Splitpeak_Bfiel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5376" y="0"/>
            <a:ext cx="4010024" cy="243903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K:\ns\qt\qt-shared\DavidvW\Presentaties\Leo_MicroQ_dec2012\FiguresJPG\Splitpeak_LineCut1900m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8898" y="2362200"/>
            <a:ext cx="4785102" cy="29718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0" y="1435100"/>
            <a:ext cx="9144000" cy="3980206"/>
            <a:chOff x="0" y="1435100"/>
            <a:chExt cx="9144000" cy="3980206"/>
          </a:xfrm>
        </p:grpSpPr>
        <p:pic>
          <p:nvPicPr>
            <p:cNvPr id="2" name="Picture 1" descr="Screen Shot 2012-12-04 at 17.10.5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435100"/>
              <a:ext cx="9144000" cy="3980206"/>
            </a:xfrm>
            <a:prstGeom prst="rect">
              <a:avLst/>
            </a:prstGeom>
          </p:spPr>
        </p:pic>
        <p:pic>
          <p:nvPicPr>
            <p:cNvPr id="3" name="Picture 2" descr="Screen Shot 2012-12-04 at 17.11.39.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8392" y="2290936"/>
              <a:ext cx="711200" cy="2362200"/>
            </a:xfrm>
            <a:prstGeom prst="rect">
              <a:avLst/>
            </a:prstGeom>
          </p:spPr>
        </p:pic>
        <p:cxnSp>
          <p:nvCxnSpPr>
            <p:cNvPr id="6" name="Straight Connector 5"/>
            <p:cNvCxnSpPr/>
            <p:nvPr/>
          </p:nvCxnSpPr>
          <p:spPr bwMode="auto">
            <a:xfrm>
              <a:off x="467544" y="1877756"/>
              <a:ext cx="2376264" cy="0"/>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10" name="Straight Connector 9"/>
            <p:cNvCxnSpPr/>
            <p:nvPr/>
          </p:nvCxnSpPr>
          <p:spPr bwMode="auto">
            <a:xfrm flipV="1">
              <a:off x="5292080" y="4374873"/>
              <a:ext cx="2736304" cy="19538"/>
            </a:xfrm>
            <a:prstGeom prst="line">
              <a:avLst/>
            </a:prstGeom>
            <a:solidFill>
              <a:schemeClr val="accent1"/>
            </a:solidFill>
            <a:ln w="28575" cap="flat" cmpd="sng" algn="ctr">
              <a:solidFill>
                <a:srgbClr val="FF0000"/>
              </a:solidFill>
              <a:prstDash val="solid"/>
              <a:round/>
              <a:headEnd type="none" w="med" len="med"/>
              <a:tailEnd type="none" w="med" len="med"/>
            </a:ln>
            <a:effectLst/>
          </p:spPr>
        </p:cxnSp>
        <p:cxnSp>
          <p:nvCxnSpPr>
            <p:cNvPr id="12" name="Straight Connector 11"/>
            <p:cNvCxnSpPr/>
            <p:nvPr/>
          </p:nvCxnSpPr>
          <p:spPr bwMode="auto">
            <a:xfrm flipV="1">
              <a:off x="1063146" y="4581128"/>
              <a:ext cx="1368152" cy="4759"/>
            </a:xfrm>
            <a:prstGeom prst="line">
              <a:avLst/>
            </a:prstGeom>
            <a:solidFill>
              <a:schemeClr val="accent1"/>
            </a:solidFill>
            <a:ln w="28575" cap="flat" cmpd="sng" algn="ctr">
              <a:solidFill>
                <a:srgbClr val="FF0000"/>
              </a:solidFill>
              <a:prstDash val="solid"/>
              <a:round/>
              <a:headEnd type="none" w="med" len="med"/>
              <a:tailEnd type="none" w="med" len="med"/>
            </a:ln>
            <a:effectLst/>
          </p:spPr>
        </p:cxnSp>
      </p:grpSp>
      <p:sp>
        <p:nvSpPr>
          <p:cNvPr id="13" name="Text Box 41"/>
          <p:cNvSpPr txBox="1">
            <a:spLocks noChangeArrowheads="1"/>
          </p:cNvSpPr>
          <p:nvPr/>
        </p:nvSpPr>
        <p:spPr bwMode="auto">
          <a:xfrm>
            <a:off x="6248400" y="5715000"/>
            <a:ext cx="231826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sz="1400" b="0" dirty="0" smtClean="0">
              <a:latin typeface="+mj-lt"/>
            </a:endParaRPr>
          </a:p>
          <a:p>
            <a:pPr eaLnBrk="1" hangingPunct="1"/>
            <a:r>
              <a:rPr lang="en-US" sz="1400" b="0" dirty="0" smtClean="0">
                <a:latin typeface="+mj-lt"/>
              </a:rPr>
              <a:t>Prada et al. PRB 2012</a:t>
            </a:r>
          </a:p>
          <a:p>
            <a:pPr eaLnBrk="1" hangingPunct="1"/>
            <a:r>
              <a:rPr lang="en-US" sz="1400" b="0" dirty="0" smtClean="0">
                <a:latin typeface="+mj-lt"/>
              </a:rPr>
              <a:t>Das </a:t>
            </a:r>
            <a:r>
              <a:rPr lang="en-US" sz="1400" b="0" dirty="0" err="1" smtClean="0">
                <a:latin typeface="+mj-lt"/>
              </a:rPr>
              <a:t>Sarma</a:t>
            </a:r>
            <a:r>
              <a:rPr lang="en-US" sz="1400" b="0" dirty="0" smtClean="0">
                <a:latin typeface="+mj-lt"/>
              </a:rPr>
              <a:t> et </a:t>
            </a:r>
            <a:r>
              <a:rPr lang="en-US" sz="1400" b="0" dirty="0">
                <a:latin typeface="+mj-lt"/>
              </a:rPr>
              <a:t>al. </a:t>
            </a:r>
            <a:r>
              <a:rPr lang="en-US" sz="1400" b="0" dirty="0" smtClean="0">
                <a:latin typeface="+mj-lt"/>
              </a:rPr>
              <a:t>PRB 2012</a:t>
            </a:r>
          </a:p>
          <a:p>
            <a:pPr eaLnBrk="1" hangingPunct="1"/>
            <a:endParaRPr lang="en-US" sz="1400" b="0" dirty="0">
              <a:latin typeface="+mj-lt"/>
            </a:endParaRPr>
          </a:p>
        </p:txBody>
      </p:sp>
    </p:spTree>
    <p:extLst>
      <p:ext uri="{BB962C8B-B14F-4D97-AF65-F5344CB8AC3E}">
        <p14:creationId xmlns:p14="http://schemas.microsoft.com/office/powerpoint/2010/main" val="10850243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913"/>
            <a:ext cx="8229600" cy="1143000"/>
          </a:xfrm>
        </p:spPr>
        <p:txBody>
          <a:bodyPr/>
          <a:lstStyle/>
          <a:p>
            <a:pPr>
              <a:defRPr/>
            </a:pPr>
            <a:r>
              <a:rPr lang="en-GB" dirty="0" smtClean="0"/>
              <a:t>What’s the difference?</a:t>
            </a:r>
            <a:endParaRPr lang="nl-NL" dirty="0"/>
          </a:p>
        </p:txBody>
      </p:sp>
      <p:sp>
        <p:nvSpPr>
          <p:cNvPr id="3" name="Content Placeholder 2"/>
          <p:cNvSpPr>
            <a:spLocks noGrp="1"/>
          </p:cNvSpPr>
          <p:nvPr>
            <p:ph idx="1"/>
          </p:nvPr>
        </p:nvSpPr>
        <p:spPr/>
        <p:txBody>
          <a:bodyPr/>
          <a:lstStyle/>
          <a:p>
            <a:pPr>
              <a:defRPr/>
            </a:pPr>
            <a:endParaRPr lang="nl-NL" dirty="0"/>
          </a:p>
        </p:txBody>
      </p:sp>
      <p:pic>
        <p:nvPicPr>
          <p:cNvPr id="27652" name="Picture 2" descr="K:\ns\qt\qt-shared\DavidvW\Presentaties\Leo_MicroQ_dec2012\FiguresJPG\Bfield_ZBP_smallran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341438"/>
            <a:ext cx="3827462"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2" descr="K:\ns\qt\qt-shared\DavidvW\Presentaties\Leo_MicroQ_dec2012\FiguresJPG\Splitpeak_Bfie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41438"/>
            <a:ext cx="3816350"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5" descr="00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7088" y="4292600"/>
            <a:ext cx="3265487"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Oval 6"/>
          <p:cNvSpPr>
            <a:spLocks noChangeArrowheads="1"/>
          </p:cNvSpPr>
          <p:nvPr/>
        </p:nvSpPr>
        <p:spPr bwMode="auto">
          <a:xfrm>
            <a:off x="2439988" y="5589588"/>
            <a:ext cx="2262187" cy="1152525"/>
          </a:xfrm>
          <a:prstGeom prst="ellipse">
            <a:avLst/>
          </a:prstGeom>
          <a:noFill/>
          <a:ln w="412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nl-NL" sz="2800" b="0" smtClean="0">
              <a:solidFill>
                <a:srgbClr val="FFFFFF"/>
              </a:solidFill>
              <a:latin typeface="Tahoma" pitchFamily="34" charset="0"/>
              <a:cs typeface="+mn-cs"/>
            </a:endParaRPr>
          </a:p>
        </p:txBody>
      </p:sp>
      <p:sp>
        <p:nvSpPr>
          <p:cNvPr id="27656" name="TextBox 7"/>
          <p:cNvSpPr txBox="1">
            <a:spLocks noChangeArrowheads="1"/>
          </p:cNvSpPr>
          <p:nvPr/>
        </p:nvSpPr>
        <p:spPr bwMode="auto">
          <a:xfrm>
            <a:off x="4222750" y="4791075"/>
            <a:ext cx="44529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algn="ctr" eaLnBrk="0" hangingPunct="0"/>
            <a:r>
              <a:rPr lang="nl-NL" dirty="0" smtClean="0">
                <a:solidFill>
                  <a:srgbClr val="FFFFFF"/>
                </a:solidFill>
                <a:cs typeface="+mn-cs"/>
              </a:rPr>
              <a:t>Gates at the </a:t>
            </a:r>
            <a:r>
              <a:rPr lang="nl-NL" dirty="0" err="1" smtClean="0">
                <a:solidFill>
                  <a:srgbClr val="FFFFFF"/>
                </a:solidFill>
                <a:cs typeface="+mn-cs"/>
              </a:rPr>
              <a:t>edge</a:t>
            </a:r>
            <a:r>
              <a:rPr lang="nl-NL" dirty="0" smtClean="0">
                <a:solidFill>
                  <a:srgbClr val="FFFFFF"/>
                </a:solidFill>
                <a:cs typeface="+mn-cs"/>
              </a:rPr>
              <a:t> </a:t>
            </a:r>
            <a:r>
              <a:rPr lang="nl-NL" dirty="0" err="1" smtClean="0">
                <a:solidFill>
                  <a:srgbClr val="FFFFFF"/>
                </a:solidFill>
                <a:cs typeface="+mn-cs"/>
              </a:rPr>
              <a:t>slightly</a:t>
            </a:r>
            <a:r>
              <a:rPr lang="nl-NL" dirty="0" smtClean="0">
                <a:solidFill>
                  <a:srgbClr val="FFFFFF"/>
                </a:solidFill>
                <a:cs typeface="+mn-cs"/>
              </a:rPr>
              <a:t> different </a:t>
            </a:r>
            <a:r>
              <a:rPr lang="nl-NL" dirty="0" err="1" smtClean="0">
                <a:solidFill>
                  <a:srgbClr val="FFFFFF"/>
                </a:solidFill>
                <a:cs typeface="+mn-cs"/>
              </a:rPr>
              <a:t>tuned</a:t>
            </a:r>
            <a:endParaRPr lang="nl-NL" dirty="0" smtClean="0">
              <a:solidFill>
                <a:srgbClr val="FFFFFF"/>
              </a:solidFill>
              <a:cs typeface="+mn-cs"/>
            </a:endParaRPr>
          </a:p>
        </p:txBody>
      </p:sp>
    </p:spTree>
    <p:extLst>
      <p:ext uri="{BB962C8B-B14F-4D97-AF65-F5344CB8AC3E}">
        <p14:creationId xmlns:p14="http://schemas.microsoft.com/office/powerpoint/2010/main" val="35792515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vincentmourik\Desktop\waterfall37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 y="2076450"/>
            <a:ext cx="4800001" cy="3600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vincentmourik\Desktop\waterfall37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4024" y="2076450"/>
            <a:ext cx="4800001" cy="360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a:defRPr/>
            </a:pPr>
            <a:endParaRPr lang="nl-NL"/>
          </a:p>
        </p:txBody>
      </p:sp>
      <p:pic>
        <p:nvPicPr>
          <p:cNvPr id="3174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3075" y="228600"/>
            <a:ext cx="5648325"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50" name="TextBox 5"/>
          <p:cNvSpPr txBox="1">
            <a:spLocks noChangeArrowheads="1"/>
          </p:cNvSpPr>
          <p:nvPr/>
        </p:nvSpPr>
        <p:spPr bwMode="auto">
          <a:xfrm>
            <a:off x="3927475" y="492125"/>
            <a:ext cx="492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lang="en-GB" sz="3600" dirty="0" smtClean="0">
                <a:solidFill>
                  <a:srgbClr val="FF0000"/>
                </a:solidFill>
                <a:latin typeface="Arial" charset="0"/>
                <a:ea typeface="ＭＳ Ｐゴシック" pitchFamily="34" charset="-128"/>
                <a:cs typeface="+mn-cs"/>
              </a:rPr>
              <a:t>S</a:t>
            </a:r>
            <a:endParaRPr lang="nl-NL" sz="3600" dirty="0" smtClean="0">
              <a:solidFill>
                <a:srgbClr val="FF0000"/>
              </a:solidFill>
              <a:latin typeface="Arial" charset="0"/>
              <a:ea typeface="ＭＳ Ｐゴシック" pitchFamily="34" charset="-128"/>
              <a:cs typeface="+mn-cs"/>
            </a:endParaRPr>
          </a:p>
        </p:txBody>
      </p:sp>
      <p:sp>
        <p:nvSpPr>
          <p:cNvPr id="31751" name="TextBox 6"/>
          <p:cNvSpPr txBox="1">
            <a:spLocks noChangeArrowheads="1"/>
          </p:cNvSpPr>
          <p:nvPr/>
        </p:nvSpPr>
        <p:spPr bwMode="auto">
          <a:xfrm>
            <a:off x="6229350" y="884238"/>
            <a:ext cx="774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lang="en-GB" sz="3600" dirty="0" smtClean="0">
                <a:solidFill>
                  <a:srgbClr val="FF0000"/>
                </a:solidFill>
                <a:latin typeface="Arial" charset="0"/>
                <a:ea typeface="ＭＳ Ｐゴシック" pitchFamily="34" charset="-128"/>
                <a:cs typeface="+mn-cs"/>
              </a:rPr>
              <a:t>N1</a:t>
            </a:r>
            <a:endParaRPr lang="nl-NL" sz="3600" dirty="0" smtClean="0">
              <a:solidFill>
                <a:srgbClr val="FF0000"/>
              </a:solidFill>
              <a:latin typeface="Arial" charset="0"/>
              <a:ea typeface="ＭＳ Ｐゴシック" pitchFamily="34" charset="-128"/>
              <a:cs typeface="+mn-cs"/>
            </a:endParaRPr>
          </a:p>
        </p:txBody>
      </p:sp>
      <p:sp>
        <p:nvSpPr>
          <p:cNvPr id="31752" name="TextBox 7"/>
          <p:cNvSpPr txBox="1">
            <a:spLocks noChangeArrowheads="1"/>
          </p:cNvSpPr>
          <p:nvPr/>
        </p:nvSpPr>
        <p:spPr bwMode="auto">
          <a:xfrm>
            <a:off x="1746250" y="1022350"/>
            <a:ext cx="774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lang="en-GB" sz="3600" dirty="0" smtClean="0">
                <a:solidFill>
                  <a:srgbClr val="FF0000"/>
                </a:solidFill>
                <a:latin typeface="Arial" charset="0"/>
                <a:ea typeface="ＭＳ Ｐゴシック" pitchFamily="34" charset="-128"/>
                <a:cs typeface="+mn-cs"/>
              </a:rPr>
              <a:t>N2</a:t>
            </a:r>
            <a:endParaRPr lang="nl-NL" sz="3600" dirty="0" smtClean="0">
              <a:solidFill>
                <a:srgbClr val="FF0000"/>
              </a:solidFill>
              <a:latin typeface="Arial" charset="0"/>
              <a:ea typeface="ＭＳ Ｐゴシック" pitchFamily="34" charset="-128"/>
              <a:cs typeface="+mn-cs"/>
            </a:endParaRPr>
          </a:p>
        </p:txBody>
      </p:sp>
      <p:sp>
        <p:nvSpPr>
          <p:cNvPr id="31753" name="TextBox 8"/>
          <p:cNvSpPr txBox="1">
            <a:spLocks noChangeArrowheads="1"/>
          </p:cNvSpPr>
          <p:nvPr/>
        </p:nvSpPr>
        <p:spPr bwMode="auto">
          <a:xfrm>
            <a:off x="1994397" y="5892800"/>
            <a:ext cx="51684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lang="nl-NL" sz="3200" dirty="0" err="1" smtClean="0">
                <a:solidFill>
                  <a:srgbClr val="FFFFFF"/>
                </a:solidFill>
                <a:latin typeface="Arial" charset="0"/>
                <a:ea typeface="ＭＳ Ｐゴシック" pitchFamily="34" charset="-128"/>
                <a:cs typeface="+mn-cs"/>
                <a:sym typeface="Wingdings" pitchFamily="2" charset="2"/>
              </a:rPr>
              <a:t>correlation</a:t>
            </a:r>
            <a:r>
              <a:rPr lang="nl-NL" sz="3200" dirty="0" smtClean="0">
                <a:solidFill>
                  <a:srgbClr val="FFFFFF"/>
                </a:solidFill>
                <a:latin typeface="Arial" charset="0"/>
                <a:ea typeface="ＭＳ Ｐゴシック" pitchFamily="34" charset="-128"/>
                <a:cs typeface="+mn-cs"/>
                <a:sym typeface="Wingdings" pitchFamily="2" charset="2"/>
              </a:rPr>
              <a:t> in peak </a:t>
            </a:r>
            <a:r>
              <a:rPr lang="nl-NL" sz="3200" dirty="0" err="1" smtClean="0">
                <a:solidFill>
                  <a:srgbClr val="FFFFFF"/>
                </a:solidFill>
                <a:latin typeface="Arial" charset="0"/>
                <a:ea typeface="ＭＳ Ｐゴシック" pitchFamily="34" charset="-128"/>
                <a:cs typeface="+mn-cs"/>
                <a:sym typeface="Wingdings" pitchFamily="2" charset="2"/>
              </a:rPr>
              <a:t>onset</a:t>
            </a:r>
            <a:endParaRPr lang="nl-NL" sz="3200" dirty="0" smtClean="0">
              <a:solidFill>
                <a:srgbClr val="FFFFFF"/>
              </a:solidFill>
              <a:latin typeface="Arial" charset="0"/>
              <a:ea typeface="ＭＳ Ｐゴシック" pitchFamily="34" charset="-128"/>
              <a:cs typeface="+mn-cs"/>
            </a:endParaRPr>
          </a:p>
        </p:txBody>
      </p:sp>
      <p:sp>
        <p:nvSpPr>
          <p:cNvPr id="12" name="TextBox 6"/>
          <p:cNvSpPr txBox="1">
            <a:spLocks noChangeArrowheads="1"/>
          </p:cNvSpPr>
          <p:nvPr/>
        </p:nvSpPr>
        <p:spPr bwMode="auto">
          <a:xfrm>
            <a:off x="581025" y="2295525"/>
            <a:ext cx="7697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lang="en-GB" sz="2000" dirty="0" smtClean="0">
                <a:solidFill>
                  <a:srgbClr val="FF0000"/>
                </a:solidFill>
                <a:latin typeface="Arial" charset="0"/>
                <a:ea typeface="ＭＳ Ｐゴシック" pitchFamily="34" charset="-128"/>
                <a:cs typeface="+mn-cs"/>
              </a:rPr>
              <a:t>N1-S</a:t>
            </a:r>
            <a:endParaRPr lang="nl-NL" sz="2000" dirty="0" smtClean="0">
              <a:solidFill>
                <a:srgbClr val="FF0000"/>
              </a:solidFill>
              <a:latin typeface="Arial" charset="0"/>
              <a:ea typeface="ＭＳ Ｐゴシック" pitchFamily="34" charset="-128"/>
              <a:cs typeface="+mn-cs"/>
            </a:endParaRPr>
          </a:p>
        </p:txBody>
      </p:sp>
      <p:sp>
        <p:nvSpPr>
          <p:cNvPr id="13" name="TextBox 6"/>
          <p:cNvSpPr txBox="1">
            <a:spLocks noChangeArrowheads="1"/>
          </p:cNvSpPr>
          <p:nvPr/>
        </p:nvSpPr>
        <p:spPr bwMode="auto">
          <a:xfrm>
            <a:off x="5126212" y="2286000"/>
            <a:ext cx="7697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lang="en-GB" sz="2000" dirty="0" smtClean="0">
                <a:solidFill>
                  <a:srgbClr val="FF0000"/>
                </a:solidFill>
                <a:latin typeface="Arial" charset="0"/>
                <a:ea typeface="ＭＳ Ｐゴシック" pitchFamily="34" charset="-128"/>
                <a:cs typeface="+mn-cs"/>
              </a:rPr>
              <a:t>N2-S</a:t>
            </a:r>
            <a:endParaRPr lang="nl-NL" sz="2000" dirty="0" smtClean="0">
              <a:solidFill>
                <a:srgbClr val="FF0000"/>
              </a:solidFill>
              <a:latin typeface="Arial" charset="0"/>
              <a:ea typeface="ＭＳ Ｐゴシック" pitchFamily="34" charset="-128"/>
              <a:cs typeface="+mn-cs"/>
            </a:endParaRPr>
          </a:p>
        </p:txBody>
      </p:sp>
      <p:sp>
        <p:nvSpPr>
          <p:cNvPr id="14" name="TextBox 6"/>
          <p:cNvSpPr txBox="1">
            <a:spLocks noChangeArrowheads="1"/>
          </p:cNvSpPr>
          <p:nvPr/>
        </p:nvSpPr>
        <p:spPr bwMode="auto">
          <a:xfrm>
            <a:off x="4295775" y="4812268"/>
            <a:ext cx="4539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lang="en-GB" sz="1800" dirty="0" smtClean="0">
                <a:solidFill>
                  <a:srgbClr val="4B4B4B">
                    <a:lumMod val="50000"/>
                  </a:srgbClr>
                </a:solidFill>
                <a:latin typeface="Arial" charset="0"/>
                <a:ea typeface="ＭＳ Ｐゴシック" pitchFamily="34" charset="-128"/>
                <a:cs typeface="+mn-cs"/>
              </a:rPr>
              <a:t>0T</a:t>
            </a:r>
            <a:endParaRPr lang="nl-NL" sz="1800" dirty="0" smtClean="0">
              <a:solidFill>
                <a:srgbClr val="4B4B4B">
                  <a:lumMod val="50000"/>
                </a:srgbClr>
              </a:solidFill>
              <a:latin typeface="Arial" charset="0"/>
              <a:ea typeface="ＭＳ Ｐゴシック" pitchFamily="34" charset="-128"/>
              <a:cs typeface="+mn-cs"/>
            </a:endParaRPr>
          </a:p>
        </p:txBody>
      </p:sp>
      <p:sp>
        <p:nvSpPr>
          <p:cNvPr id="15" name="TextBox 6"/>
          <p:cNvSpPr txBox="1">
            <a:spLocks noChangeArrowheads="1"/>
          </p:cNvSpPr>
          <p:nvPr/>
        </p:nvSpPr>
        <p:spPr bwMode="auto">
          <a:xfrm>
            <a:off x="4295775" y="2381250"/>
            <a:ext cx="4539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lang="en-GB" sz="1800" dirty="0">
                <a:solidFill>
                  <a:srgbClr val="4B4B4B">
                    <a:lumMod val="50000"/>
                  </a:srgbClr>
                </a:solidFill>
                <a:latin typeface="Arial" charset="0"/>
                <a:ea typeface="ＭＳ Ｐゴシック" pitchFamily="34" charset="-128"/>
                <a:cs typeface="+mn-cs"/>
              </a:rPr>
              <a:t>1</a:t>
            </a:r>
            <a:r>
              <a:rPr lang="en-GB" sz="1800" dirty="0" smtClean="0">
                <a:solidFill>
                  <a:srgbClr val="4B4B4B">
                    <a:lumMod val="50000"/>
                  </a:srgbClr>
                </a:solidFill>
                <a:latin typeface="Arial" charset="0"/>
                <a:ea typeface="ＭＳ Ｐゴシック" pitchFamily="34" charset="-128"/>
                <a:cs typeface="+mn-cs"/>
              </a:rPr>
              <a:t>T</a:t>
            </a:r>
            <a:endParaRPr lang="nl-NL" sz="1800" dirty="0" smtClean="0">
              <a:solidFill>
                <a:srgbClr val="4B4B4B">
                  <a:lumMod val="50000"/>
                </a:srgbClr>
              </a:solidFill>
              <a:latin typeface="Arial" charset="0"/>
              <a:ea typeface="ＭＳ Ｐゴシック" pitchFamily="34" charset="-128"/>
              <a:cs typeface="+mn-cs"/>
            </a:endParaRPr>
          </a:p>
        </p:txBody>
      </p:sp>
      <p:cxnSp>
        <p:nvCxnSpPr>
          <p:cNvPr id="5" name="Straight Arrow Connector 4"/>
          <p:cNvCxnSpPr/>
          <p:nvPr/>
        </p:nvCxnSpPr>
        <p:spPr bwMode="auto">
          <a:xfrm flipV="1">
            <a:off x="4486275" y="2750582"/>
            <a:ext cx="0" cy="2061686"/>
          </a:xfrm>
          <a:prstGeom prst="straightConnector1">
            <a:avLst/>
          </a:prstGeom>
          <a:solidFill>
            <a:schemeClr val="accent1"/>
          </a:solidFill>
          <a:ln w="19050" cap="flat" cmpd="sng" algn="ctr">
            <a:solidFill>
              <a:schemeClr val="bg1">
                <a:lumMod val="50000"/>
              </a:schemeClr>
            </a:solidFill>
            <a:prstDash val="solid"/>
            <a:round/>
            <a:headEnd type="none" w="med" len="med"/>
            <a:tailEnd type="arrow"/>
          </a:ln>
          <a:effectLst/>
        </p:spPr>
      </p:cxnSp>
      <p:sp>
        <p:nvSpPr>
          <p:cNvPr id="6" name="Rectangle 5"/>
          <p:cNvSpPr/>
          <p:nvPr/>
        </p:nvSpPr>
        <p:spPr bwMode="auto">
          <a:xfrm>
            <a:off x="4541810" y="3048000"/>
            <a:ext cx="603452" cy="13716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nl-NL" sz="2800" b="0" smtClean="0">
              <a:solidFill>
                <a:srgbClr val="FFFFFF"/>
              </a:solidFill>
              <a:latin typeface="Tahoma" charset="0"/>
            </a:endParaRPr>
          </a:p>
        </p:txBody>
      </p:sp>
      <p:sp>
        <p:nvSpPr>
          <p:cNvPr id="8" name="Rectangle 7"/>
          <p:cNvSpPr/>
          <p:nvPr/>
        </p:nvSpPr>
        <p:spPr bwMode="auto">
          <a:xfrm>
            <a:off x="4419600" y="3629025"/>
            <a:ext cx="147637" cy="21885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nl-NL" sz="2800" b="0" smtClean="0">
              <a:solidFill>
                <a:srgbClr val="FFFFFF"/>
              </a:solidFill>
              <a:latin typeface="Tahoma" charset="0"/>
            </a:endParaRPr>
          </a:p>
        </p:txBody>
      </p:sp>
      <p:sp>
        <p:nvSpPr>
          <p:cNvPr id="7" name="TextBox 6"/>
          <p:cNvSpPr txBox="1"/>
          <p:nvPr/>
        </p:nvSpPr>
        <p:spPr>
          <a:xfrm>
            <a:off x="4200525" y="3562350"/>
            <a:ext cx="1136402" cy="338554"/>
          </a:xfrm>
          <a:prstGeom prst="rect">
            <a:avLst/>
          </a:prstGeom>
          <a:noFill/>
        </p:spPr>
        <p:txBody>
          <a:bodyPr wrap="square" rtlCol="0">
            <a:spAutoFit/>
          </a:bodyPr>
          <a:lstStyle/>
          <a:p>
            <a:r>
              <a:rPr lang="en-GB" sz="1600" dirty="0" smtClean="0">
                <a:solidFill>
                  <a:srgbClr val="FF0000"/>
                </a:solidFill>
              </a:rPr>
              <a:t>~450 </a:t>
            </a:r>
            <a:r>
              <a:rPr lang="en-GB" sz="1600" dirty="0" err="1" smtClean="0">
                <a:solidFill>
                  <a:srgbClr val="FF0000"/>
                </a:solidFill>
              </a:rPr>
              <a:t>mT</a:t>
            </a:r>
            <a:endParaRPr lang="nl-NL" sz="1600" dirty="0">
              <a:solidFill>
                <a:srgbClr val="FF0000"/>
              </a:solidFill>
            </a:endParaRPr>
          </a:p>
        </p:txBody>
      </p:sp>
    </p:spTree>
    <p:extLst>
      <p:ext uri="{BB962C8B-B14F-4D97-AF65-F5344CB8AC3E}">
        <p14:creationId xmlns:p14="http://schemas.microsoft.com/office/powerpoint/2010/main" val="41234655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K:\ns\qt\qt-shared\DavidvW\Presentaties\Leo_MicroQ_dec2012\FiguresJPG\Bothsideof_S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5" y="809625"/>
            <a:ext cx="8096250" cy="513397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noChangeArrowheads="1"/>
          </p:cNvPicPr>
          <p:nvPr/>
        </p:nvPicPr>
        <p:blipFill rotWithShape="1">
          <a:blip r:embed="rId3">
            <a:extLst>
              <a:ext uri="{28A0092B-C50C-407E-A947-70E740481C1C}">
                <a14:useLocalDpi xmlns:a14="http://schemas.microsoft.com/office/drawing/2010/main" val="0"/>
              </a:ext>
            </a:extLst>
          </a:blip>
          <a:srcRect l="2500" r="2187"/>
          <a:stretch/>
        </p:blipFill>
        <p:spPr bwMode="auto">
          <a:xfrm>
            <a:off x="3200400" y="0"/>
            <a:ext cx="2905125" cy="1002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Connector 17"/>
          <p:cNvCxnSpPr/>
          <p:nvPr/>
        </p:nvCxnSpPr>
        <p:spPr>
          <a:xfrm flipV="1">
            <a:off x="1616011" y="2743200"/>
            <a:ext cx="1668494" cy="2133600"/>
          </a:xfrm>
          <a:prstGeom prst="line">
            <a:avLst/>
          </a:prstGeom>
          <a:noFill/>
          <a:ln w="50800" cap="flat" cmpd="sng" algn="ctr">
            <a:solidFill>
              <a:srgbClr val="002060"/>
            </a:solidFill>
            <a:prstDash val="dash"/>
          </a:ln>
          <a:effectLst/>
        </p:spPr>
      </p:cxnSp>
      <p:sp>
        <p:nvSpPr>
          <p:cNvPr id="20" name="TextBox 19"/>
          <p:cNvSpPr txBox="1"/>
          <p:nvPr/>
        </p:nvSpPr>
        <p:spPr>
          <a:xfrm>
            <a:off x="4038600" y="4648200"/>
            <a:ext cx="2119240" cy="523220"/>
          </a:xfrm>
          <a:prstGeom prst="rect">
            <a:avLst/>
          </a:prstGeom>
          <a:noFill/>
        </p:spPr>
        <p:txBody>
          <a:bodyPr wrap="none" rtlCol="0">
            <a:spAutoFit/>
          </a:bodyPr>
          <a:lstStyle/>
          <a:p>
            <a:pPr fontAlgn="auto">
              <a:spcBef>
                <a:spcPts val="0"/>
              </a:spcBef>
              <a:spcAft>
                <a:spcPts val="0"/>
              </a:spcAft>
              <a:defRPr/>
            </a:pPr>
            <a:r>
              <a:rPr lang="nl-NL" sz="2800" b="0" kern="0" smtClean="0">
                <a:solidFill>
                  <a:srgbClr val="00CC99">
                    <a:lumMod val="75000"/>
                  </a:srgbClr>
                </a:solidFill>
              </a:rPr>
              <a:t>no splitting</a:t>
            </a:r>
          </a:p>
        </p:txBody>
      </p:sp>
      <p:sp>
        <p:nvSpPr>
          <p:cNvPr id="21" name="TextBox 20"/>
          <p:cNvSpPr txBox="1"/>
          <p:nvPr/>
        </p:nvSpPr>
        <p:spPr>
          <a:xfrm>
            <a:off x="4210394" y="2514600"/>
            <a:ext cx="1580806" cy="523220"/>
          </a:xfrm>
          <a:prstGeom prst="rect">
            <a:avLst/>
          </a:prstGeom>
          <a:noFill/>
        </p:spPr>
        <p:txBody>
          <a:bodyPr wrap="none" rtlCol="0">
            <a:spAutoFit/>
          </a:bodyPr>
          <a:lstStyle/>
          <a:p>
            <a:pPr fontAlgn="auto">
              <a:spcBef>
                <a:spcPts val="0"/>
              </a:spcBef>
              <a:spcAft>
                <a:spcPts val="0"/>
              </a:spcAft>
              <a:defRPr/>
            </a:pPr>
            <a:r>
              <a:rPr lang="nl-NL" sz="2800" b="0" kern="0" smtClean="0">
                <a:solidFill>
                  <a:srgbClr val="00CC99">
                    <a:lumMod val="75000"/>
                  </a:srgbClr>
                </a:solidFill>
              </a:rPr>
              <a:t>splitting</a:t>
            </a:r>
          </a:p>
        </p:txBody>
      </p:sp>
      <p:sp>
        <p:nvSpPr>
          <p:cNvPr id="22" name="TextBox 21"/>
          <p:cNvSpPr txBox="1"/>
          <p:nvPr/>
        </p:nvSpPr>
        <p:spPr>
          <a:xfrm>
            <a:off x="1981200" y="6019800"/>
            <a:ext cx="5615640" cy="523220"/>
          </a:xfrm>
          <a:prstGeom prst="rect">
            <a:avLst/>
          </a:prstGeom>
          <a:noFill/>
        </p:spPr>
        <p:txBody>
          <a:bodyPr wrap="none" rtlCol="0">
            <a:spAutoFit/>
          </a:bodyPr>
          <a:lstStyle/>
          <a:p>
            <a:pPr fontAlgn="auto">
              <a:spcBef>
                <a:spcPts val="0"/>
              </a:spcBef>
              <a:spcAft>
                <a:spcPts val="0"/>
              </a:spcAft>
              <a:defRPr/>
            </a:pPr>
            <a:r>
              <a:rPr lang="nl-NL" sz="2800" b="0" kern="0" smtClean="0">
                <a:solidFill>
                  <a:srgbClr val="FFFFFF"/>
                </a:solidFill>
                <a:sym typeface="Wingdings"/>
              </a:rPr>
              <a:t> </a:t>
            </a:r>
            <a:r>
              <a:rPr lang="nl-NL" sz="2800" b="0" kern="0" smtClean="0">
                <a:solidFill>
                  <a:srgbClr val="FFFFFF"/>
                </a:solidFill>
              </a:rPr>
              <a:t>not the same single MF pair</a:t>
            </a:r>
          </a:p>
        </p:txBody>
      </p:sp>
      <p:sp>
        <p:nvSpPr>
          <p:cNvPr id="23" name="TextBox 5"/>
          <p:cNvSpPr txBox="1">
            <a:spLocks noChangeArrowheads="1"/>
          </p:cNvSpPr>
          <p:nvPr/>
        </p:nvSpPr>
        <p:spPr bwMode="auto">
          <a:xfrm>
            <a:off x="4271546" y="131815"/>
            <a:ext cx="3385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lang="en-GB" sz="1800" smtClean="0">
                <a:solidFill>
                  <a:srgbClr val="FF0000"/>
                </a:solidFill>
                <a:latin typeface="Arial" charset="0"/>
                <a:ea typeface="ＭＳ Ｐゴシック" pitchFamily="34" charset="-128"/>
                <a:cs typeface="+mn-cs"/>
              </a:rPr>
              <a:t>S</a:t>
            </a:r>
            <a:endParaRPr lang="nl-NL" sz="1800" smtClean="0">
              <a:solidFill>
                <a:srgbClr val="FF0000"/>
              </a:solidFill>
              <a:latin typeface="Arial" charset="0"/>
              <a:ea typeface="ＭＳ Ｐゴシック" pitchFamily="34" charset="-128"/>
              <a:cs typeface="+mn-cs"/>
            </a:endParaRPr>
          </a:p>
        </p:txBody>
      </p:sp>
      <p:sp>
        <p:nvSpPr>
          <p:cNvPr id="24" name="TextBox 6"/>
          <p:cNvSpPr txBox="1">
            <a:spLocks noChangeArrowheads="1"/>
          </p:cNvSpPr>
          <p:nvPr/>
        </p:nvSpPr>
        <p:spPr bwMode="auto">
          <a:xfrm>
            <a:off x="5551391" y="314894"/>
            <a:ext cx="4796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lang="en-GB" sz="1800" smtClean="0">
                <a:solidFill>
                  <a:srgbClr val="FF0000"/>
                </a:solidFill>
                <a:latin typeface="Arial" charset="0"/>
                <a:ea typeface="ＭＳ Ｐゴシック" pitchFamily="34" charset="-128"/>
                <a:cs typeface="+mn-cs"/>
              </a:rPr>
              <a:t>N1</a:t>
            </a:r>
            <a:endParaRPr lang="nl-NL" sz="1800" smtClean="0">
              <a:solidFill>
                <a:srgbClr val="FF0000"/>
              </a:solidFill>
              <a:latin typeface="Arial" charset="0"/>
              <a:ea typeface="ＭＳ Ｐゴシック" pitchFamily="34" charset="-128"/>
              <a:cs typeface="+mn-cs"/>
            </a:endParaRPr>
          </a:p>
        </p:txBody>
      </p:sp>
      <p:sp>
        <p:nvSpPr>
          <p:cNvPr id="25" name="TextBox 7"/>
          <p:cNvSpPr txBox="1">
            <a:spLocks noChangeArrowheads="1"/>
          </p:cNvSpPr>
          <p:nvPr/>
        </p:nvSpPr>
        <p:spPr bwMode="auto">
          <a:xfrm>
            <a:off x="3429000" y="412750"/>
            <a:ext cx="4796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lang="en-GB" sz="1800" dirty="0" smtClean="0">
                <a:solidFill>
                  <a:srgbClr val="FF0000"/>
                </a:solidFill>
                <a:latin typeface="Arial" charset="0"/>
                <a:ea typeface="ＭＳ Ｐゴシック" pitchFamily="34" charset="-128"/>
                <a:cs typeface="+mn-cs"/>
              </a:rPr>
              <a:t>N2</a:t>
            </a:r>
            <a:endParaRPr lang="nl-NL" sz="1800" dirty="0" smtClean="0">
              <a:solidFill>
                <a:srgbClr val="FF0000"/>
              </a:solidFill>
              <a:latin typeface="Arial" charset="0"/>
              <a:ea typeface="ＭＳ Ｐゴシック" pitchFamily="34" charset="-128"/>
              <a:cs typeface="+mn-cs"/>
            </a:endParaRPr>
          </a:p>
        </p:txBody>
      </p:sp>
    </p:spTree>
    <p:extLst>
      <p:ext uri="{BB962C8B-B14F-4D97-AF65-F5344CB8AC3E}">
        <p14:creationId xmlns:p14="http://schemas.microsoft.com/office/powerpoint/2010/main" val="13697272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K:\ns\qt\qt-shared\DavidvW\Presentaties\Leo_MicroQ_dec2012\FiguresJPG\Bothsideof_SC_differentBG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38200"/>
            <a:ext cx="8410575" cy="51339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flipV="1">
            <a:off x="2438400" y="962025"/>
            <a:ext cx="600075" cy="1704975"/>
          </a:xfrm>
          <a:prstGeom prst="line">
            <a:avLst/>
          </a:prstGeom>
          <a:noFill/>
          <a:ln w="50800" cap="flat" cmpd="sng" algn="ctr">
            <a:solidFill>
              <a:srgbClr val="002060"/>
            </a:solidFill>
            <a:prstDash val="dash"/>
          </a:ln>
          <a:effectLst/>
        </p:spPr>
      </p:cxnSp>
      <p:pic>
        <p:nvPicPr>
          <p:cNvPr id="13"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l="2500" r="2187"/>
          <a:stretch/>
        </p:blipFill>
        <p:spPr bwMode="auto">
          <a:xfrm>
            <a:off x="3200400" y="0"/>
            <a:ext cx="2905125" cy="1002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4038600" y="4648200"/>
            <a:ext cx="1580806" cy="523220"/>
          </a:xfrm>
          <a:prstGeom prst="rect">
            <a:avLst/>
          </a:prstGeom>
          <a:noFill/>
        </p:spPr>
        <p:txBody>
          <a:bodyPr wrap="none" rtlCol="0">
            <a:spAutoFit/>
          </a:bodyPr>
          <a:lstStyle/>
          <a:p>
            <a:pPr fontAlgn="auto">
              <a:spcBef>
                <a:spcPts val="0"/>
              </a:spcBef>
              <a:spcAft>
                <a:spcPts val="0"/>
              </a:spcAft>
              <a:defRPr/>
            </a:pPr>
            <a:r>
              <a:rPr lang="nl-NL" sz="2800" b="0" kern="0" smtClean="0">
                <a:solidFill>
                  <a:srgbClr val="00CC99">
                    <a:lumMod val="75000"/>
                  </a:srgbClr>
                </a:solidFill>
              </a:rPr>
              <a:t>splitting</a:t>
            </a:r>
          </a:p>
        </p:txBody>
      </p:sp>
      <p:sp>
        <p:nvSpPr>
          <p:cNvPr id="15" name="TextBox 14"/>
          <p:cNvSpPr txBox="1"/>
          <p:nvPr/>
        </p:nvSpPr>
        <p:spPr>
          <a:xfrm>
            <a:off x="3810000" y="2514600"/>
            <a:ext cx="2119240" cy="523220"/>
          </a:xfrm>
          <a:prstGeom prst="rect">
            <a:avLst/>
          </a:prstGeom>
          <a:noFill/>
        </p:spPr>
        <p:txBody>
          <a:bodyPr wrap="none" rtlCol="0">
            <a:spAutoFit/>
          </a:bodyPr>
          <a:lstStyle/>
          <a:p>
            <a:pPr fontAlgn="auto">
              <a:spcBef>
                <a:spcPts val="0"/>
              </a:spcBef>
              <a:spcAft>
                <a:spcPts val="0"/>
              </a:spcAft>
              <a:defRPr/>
            </a:pPr>
            <a:r>
              <a:rPr lang="nl-NL" sz="2800" b="0" kern="0" smtClean="0">
                <a:solidFill>
                  <a:srgbClr val="00CC99">
                    <a:lumMod val="75000"/>
                  </a:srgbClr>
                </a:solidFill>
              </a:rPr>
              <a:t>no splitting</a:t>
            </a:r>
          </a:p>
        </p:txBody>
      </p:sp>
      <p:sp>
        <p:nvSpPr>
          <p:cNvPr id="16" name="TextBox 15"/>
          <p:cNvSpPr txBox="1"/>
          <p:nvPr/>
        </p:nvSpPr>
        <p:spPr>
          <a:xfrm>
            <a:off x="1981200" y="6019800"/>
            <a:ext cx="5615640" cy="523220"/>
          </a:xfrm>
          <a:prstGeom prst="rect">
            <a:avLst/>
          </a:prstGeom>
          <a:noFill/>
        </p:spPr>
        <p:txBody>
          <a:bodyPr wrap="none" rtlCol="0">
            <a:spAutoFit/>
          </a:bodyPr>
          <a:lstStyle/>
          <a:p>
            <a:pPr fontAlgn="auto">
              <a:spcBef>
                <a:spcPts val="0"/>
              </a:spcBef>
              <a:spcAft>
                <a:spcPts val="0"/>
              </a:spcAft>
              <a:defRPr/>
            </a:pPr>
            <a:r>
              <a:rPr lang="nl-NL" sz="2800" b="0" kern="0" smtClean="0">
                <a:solidFill>
                  <a:srgbClr val="FFFFFF"/>
                </a:solidFill>
                <a:sym typeface="Wingdings"/>
              </a:rPr>
              <a:t> </a:t>
            </a:r>
            <a:r>
              <a:rPr lang="nl-NL" sz="2800" b="0" kern="0" smtClean="0">
                <a:solidFill>
                  <a:srgbClr val="FFFFFF"/>
                </a:solidFill>
              </a:rPr>
              <a:t>not the same single MF pair</a:t>
            </a:r>
          </a:p>
        </p:txBody>
      </p:sp>
      <p:sp>
        <p:nvSpPr>
          <p:cNvPr id="17" name="TextBox 16"/>
          <p:cNvSpPr txBox="1"/>
          <p:nvPr/>
        </p:nvSpPr>
        <p:spPr>
          <a:xfrm>
            <a:off x="790235" y="130314"/>
            <a:ext cx="1377300" cy="646331"/>
          </a:xfrm>
          <a:prstGeom prst="rect">
            <a:avLst/>
          </a:prstGeom>
          <a:noFill/>
        </p:spPr>
        <p:txBody>
          <a:bodyPr wrap="none" rtlCol="0">
            <a:spAutoFit/>
          </a:bodyPr>
          <a:lstStyle/>
          <a:p>
            <a:pPr algn="ctr" fontAlgn="auto">
              <a:spcBef>
                <a:spcPts val="0"/>
              </a:spcBef>
              <a:spcAft>
                <a:spcPts val="0"/>
              </a:spcAft>
              <a:defRPr/>
            </a:pPr>
            <a:r>
              <a:rPr lang="nl-NL" sz="1800" b="0" i="1" kern="0" dirty="0" smtClean="0">
                <a:solidFill>
                  <a:srgbClr val="FFFFFF"/>
                </a:solidFill>
              </a:rPr>
              <a:t>different </a:t>
            </a:r>
          </a:p>
          <a:p>
            <a:pPr algn="ctr" fontAlgn="auto">
              <a:spcBef>
                <a:spcPts val="0"/>
              </a:spcBef>
              <a:spcAft>
                <a:spcPts val="0"/>
              </a:spcAft>
              <a:defRPr/>
            </a:pPr>
            <a:r>
              <a:rPr lang="nl-NL" sz="1800" b="0" i="1" kern="0" dirty="0" smtClean="0">
                <a:solidFill>
                  <a:srgbClr val="FFFFFF"/>
                </a:solidFill>
              </a:rPr>
              <a:t>gate setting</a:t>
            </a:r>
          </a:p>
        </p:txBody>
      </p:sp>
      <p:sp>
        <p:nvSpPr>
          <p:cNvPr id="18" name="TextBox 5"/>
          <p:cNvSpPr txBox="1">
            <a:spLocks noChangeArrowheads="1"/>
          </p:cNvSpPr>
          <p:nvPr/>
        </p:nvSpPr>
        <p:spPr bwMode="auto">
          <a:xfrm>
            <a:off x="4271546" y="131815"/>
            <a:ext cx="3385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lang="en-GB" sz="1800" smtClean="0">
                <a:solidFill>
                  <a:srgbClr val="FF0000"/>
                </a:solidFill>
                <a:latin typeface="Arial" charset="0"/>
                <a:ea typeface="ＭＳ Ｐゴシック" pitchFamily="34" charset="-128"/>
                <a:cs typeface="+mn-cs"/>
              </a:rPr>
              <a:t>S</a:t>
            </a:r>
            <a:endParaRPr lang="nl-NL" sz="1800" smtClean="0">
              <a:solidFill>
                <a:srgbClr val="FF0000"/>
              </a:solidFill>
              <a:latin typeface="Arial" charset="0"/>
              <a:ea typeface="ＭＳ Ｐゴシック" pitchFamily="34" charset="-128"/>
              <a:cs typeface="+mn-cs"/>
            </a:endParaRPr>
          </a:p>
        </p:txBody>
      </p:sp>
      <p:sp>
        <p:nvSpPr>
          <p:cNvPr id="19" name="TextBox 6"/>
          <p:cNvSpPr txBox="1">
            <a:spLocks noChangeArrowheads="1"/>
          </p:cNvSpPr>
          <p:nvPr/>
        </p:nvSpPr>
        <p:spPr bwMode="auto">
          <a:xfrm>
            <a:off x="5551391" y="314894"/>
            <a:ext cx="4796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lang="en-GB" sz="1800" smtClean="0">
                <a:solidFill>
                  <a:srgbClr val="FF0000"/>
                </a:solidFill>
                <a:latin typeface="Arial" charset="0"/>
                <a:ea typeface="ＭＳ Ｐゴシック" pitchFamily="34" charset="-128"/>
                <a:cs typeface="+mn-cs"/>
              </a:rPr>
              <a:t>N1</a:t>
            </a:r>
            <a:endParaRPr lang="nl-NL" sz="1800" smtClean="0">
              <a:solidFill>
                <a:srgbClr val="FF0000"/>
              </a:solidFill>
              <a:latin typeface="Arial" charset="0"/>
              <a:ea typeface="ＭＳ Ｐゴシック" pitchFamily="34" charset="-128"/>
              <a:cs typeface="+mn-cs"/>
            </a:endParaRPr>
          </a:p>
        </p:txBody>
      </p:sp>
      <p:sp>
        <p:nvSpPr>
          <p:cNvPr id="20" name="TextBox 7"/>
          <p:cNvSpPr txBox="1">
            <a:spLocks noChangeArrowheads="1"/>
          </p:cNvSpPr>
          <p:nvPr/>
        </p:nvSpPr>
        <p:spPr bwMode="auto">
          <a:xfrm>
            <a:off x="3429000" y="412750"/>
            <a:ext cx="4796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r>
              <a:rPr lang="en-GB" sz="1800" dirty="0" smtClean="0">
                <a:solidFill>
                  <a:srgbClr val="FF0000"/>
                </a:solidFill>
                <a:latin typeface="Arial" charset="0"/>
                <a:ea typeface="ＭＳ Ｐゴシック" pitchFamily="34" charset="-128"/>
                <a:cs typeface="+mn-cs"/>
              </a:rPr>
              <a:t>N2</a:t>
            </a:r>
            <a:endParaRPr lang="nl-NL" sz="1800" dirty="0" smtClean="0">
              <a:solidFill>
                <a:srgbClr val="FF0000"/>
              </a:solidFill>
              <a:latin typeface="Arial" charset="0"/>
              <a:ea typeface="ＭＳ Ｐゴシック" pitchFamily="34" charset="-128"/>
              <a:cs typeface="+mn-cs"/>
            </a:endParaRPr>
          </a:p>
        </p:txBody>
      </p:sp>
      <p:cxnSp>
        <p:nvCxnSpPr>
          <p:cNvPr id="21" name="Straight Connector 20"/>
          <p:cNvCxnSpPr>
            <a:endCxn id="17" idx="3"/>
          </p:cNvCxnSpPr>
          <p:nvPr/>
        </p:nvCxnSpPr>
        <p:spPr bwMode="auto">
          <a:xfrm flipH="1" flipV="1">
            <a:off x="2167535" y="453480"/>
            <a:ext cx="2273288" cy="328602"/>
          </a:xfrm>
          <a:prstGeom prst="line">
            <a:avLst/>
          </a:prstGeom>
          <a:solidFill>
            <a:schemeClr val="accent1"/>
          </a:solidFill>
          <a:ln w="15875" cap="flat" cmpd="sng" algn="ctr">
            <a:solidFill>
              <a:srgbClr val="00B050"/>
            </a:solidFill>
            <a:prstDash val="solid"/>
            <a:round/>
            <a:headEnd type="none" w="med" len="med"/>
            <a:tailEnd type="none" w="med" len="med"/>
          </a:ln>
          <a:effectLst/>
        </p:spPr>
      </p:cxnSp>
    </p:spTree>
    <p:extLst>
      <p:ext uri="{BB962C8B-B14F-4D97-AF65-F5344CB8AC3E}">
        <p14:creationId xmlns:p14="http://schemas.microsoft.com/office/powerpoint/2010/main" val="31946679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nl-NL"/>
          </a:p>
        </p:txBody>
      </p:sp>
      <p:pic>
        <p:nvPicPr>
          <p:cNvPr id="11" name="Picture 2" descr="K:\ns\qt\qt-shared\DavidvW\Presentaties\Leo_MicroQ_dec2012\FiguresJPG\Bothsideof_S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 y="6"/>
            <a:ext cx="5505450" cy="34911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K:\ns\qt\qt-shared\DavidvW\Presentaties\Leo_MicroQ_dec2012\FiguresJPG\Bothsideof_SC_differentBG2.jpg"/>
          <p:cNvPicPr>
            <a:picLocks noChangeAspect="1" noChangeArrowheads="1"/>
          </p:cNvPicPr>
          <p:nvPr/>
        </p:nvPicPr>
        <p:blipFill rotWithShape="1">
          <a:blip r:embed="rId3">
            <a:extLst>
              <a:ext uri="{28A0092B-C50C-407E-A947-70E740481C1C}">
                <a14:useLocalDpi xmlns:a14="http://schemas.microsoft.com/office/drawing/2010/main" val="0"/>
              </a:ext>
            </a:extLst>
          </a:blip>
          <a:srcRect r="2300"/>
          <a:stretch/>
        </p:blipFill>
        <p:spPr bwMode="auto">
          <a:xfrm>
            <a:off x="0" y="3418237"/>
            <a:ext cx="5505461" cy="34397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K:\ns\qt\qt-shared\DavidvW\MasterPeriod\VerslagReport\Back_up_Thesis_FINAL_20121114\Afstuderen QT\TeX\Co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4600" y="633923"/>
            <a:ext cx="2286000" cy="222326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7"/>
          <p:cNvSpPr txBox="1">
            <a:spLocks noChangeArrowheads="1"/>
          </p:cNvSpPr>
          <p:nvPr/>
        </p:nvSpPr>
        <p:spPr bwMode="auto">
          <a:xfrm>
            <a:off x="5562600" y="4303693"/>
            <a:ext cx="3581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algn="ctr" eaLnBrk="0" hangingPunct="0"/>
            <a:r>
              <a:rPr lang="nl-NL" dirty="0" err="1" smtClean="0">
                <a:solidFill>
                  <a:srgbClr val="FFFFFF"/>
                </a:solidFill>
                <a:cs typeface="+mn-cs"/>
              </a:rPr>
              <a:t>Middle</a:t>
            </a:r>
            <a:r>
              <a:rPr lang="nl-NL" dirty="0" smtClean="0">
                <a:solidFill>
                  <a:srgbClr val="FFFFFF"/>
                </a:solidFill>
                <a:cs typeface="+mn-cs"/>
              </a:rPr>
              <a:t> gate tunes peak </a:t>
            </a:r>
            <a:r>
              <a:rPr lang="nl-NL" dirty="0" err="1" smtClean="0">
                <a:solidFill>
                  <a:srgbClr val="FFFFFF"/>
                </a:solidFill>
                <a:cs typeface="+mn-cs"/>
              </a:rPr>
              <a:t>splitting</a:t>
            </a:r>
            <a:endParaRPr lang="nl-NL" dirty="0" smtClean="0">
              <a:solidFill>
                <a:srgbClr val="FFFFFF"/>
              </a:solidFill>
              <a:cs typeface="+mn-cs"/>
            </a:endParaRPr>
          </a:p>
        </p:txBody>
      </p:sp>
    </p:spTree>
    <p:extLst>
      <p:ext uri="{BB962C8B-B14F-4D97-AF65-F5344CB8AC3E}">
        <p14:creationId xmlns:p14="http://schemas.microsoft.com/office/powerpoint/2010/main" val="22093973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GB" sz="4000" dirty="0" smtClean="0">
                <a:latin typeface="+mj-lt"/>
              </a:rPr>
              <a:t>Change of design</a:t>
            </a:r>
            <a:endParaRPr lang="nl-NL" sz="4000" dirty="0">
              <a:latin typeface="+mj-lt"/>
            </a:endParaRPr>
          </a:p>
        </p:txBody>
      </p:sp>
      <p:grpSp>
        <p:nvGrpSpPr>
          <p:cNvPr id="4" name="组 7"/>
          <p:cNvGrpSpPr/>
          <p:nvPr/>
        </p:nvGrpSpPr>
        <p:grpSpPr>
          <a:xfrm>
            <a:off x="980819" y="921841"/>
            <a:ext cx="7391400" cy="3886200"/>
            <a:chOff x="1371600" y="1828800"/>
            <a:chExt cx="4500958" cy="2729089"/>
          </a:xfrm>
        </p:grpSpPr>
        <p:pic>
          <p:nvPicPr>
            <p:cNvPr id="5" name="Picture 2" descr="C:\Users\VIN\Desktop\14E1__q09.jpg"/>
            <p:cNvPicPr>
              <a:picLocks noChangeAspect="1" noChangeArrowheads="1"/>
            </p:cNvPicPr>
            <p:nvPr/>
          </p:nvPicPr>
          <p:blipFill rotWithShape="1">
            <a:blip r:embed="rId2">
              <a:extLst>
                <a:ext uri="{28A0092B-C50C-407E-A947-70E740481C1C}">
                  <a14:useLocalDpi xmlns:a14="http://schemas.microsoft.com/office/drawing/2010/main" val="0"/>
                </a:ext>
              </a:extLst>
            </a:blip>
            <a:srcRect t="18076" r="22781" b="19497"/>
            <a:stretch/>
          </p:blipFill>
          <p:spPr bwMode="auto">
            <a:xfrm>
              <a:off x="1371600" y="1828800"/>
              <a:ext cx="4500958" cy="27290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76600" y="2057400"/>
              <a:ext cx="990600" cy="523220"/>
            </a:xfrm>
            <a:prstGeom prst="rect">
              <a:avLst/>
            </a:prstGeom>
            <a:noFill/>
          </p:spPr>
          <p:txBody>
            <a:bodyPr wrap="square" rtlCol="0">
              <a:spAutoFit/>
            </a:bodyPr>
            <a:lstStyle/>
            <a:p>
              <a:r>
                <a:rPr lang="en-GB" sz="2800" dirty="0" smtClean="0">
                  <a:solidFill>
                    <a:srgbClr val="FF0000"/>
                  </a:solidFill>
                </a:rPr>
                <a:t>N1</a:t>
              </a:r>
              <a:endParaRPr lang="nl-NL" sz="2800" dirty="0">
                <a:solidFill>
                  <a:srgbClr val="FF0000"/>
                </a:solidFill>
              </a:endParaRPr>
            </a:p>
          </p:txBody>
        </p:sp>
        <p:sp>
          <p:nvSpPr>
            <p:cNvPr id="7" name="TextBox 6"/>
            <p:cNvSpPr txBox="1"/>
            <p:nvPr/>
          </p:nvSpPr>
          <p:spPr>
            <a:xfrm>
              <a:off x="3351228" y="3810000"/>
              <a:ext cx="495300" cy="367432"/>
            </a:xfrm>
            <a:prstGeom prst="rect">
              <a:avLst/>
            </a:prstGeom>
            <a:noFill/>
          </p:spPr>
          <p:txBody>
            <a:bodyPr wrap="square" rtlCol="0">
              <a:spAutoFit/>
            </a:bodyPr>
            <a:lstStyle/>
            <a:p>
              <a:r>
                <a:rPr lang="en-GB" sz="2800" dirty="0" smtClean="0">
                  <a:solidFill>
                    <a:srgbClr val="FF0000"/>
                  </a:solidFill>
                </a:rPr>
                <a:t>N2</a:t>
              </a:r>
              <a:endParaRPr lang="nl-NL" sz="2800" dirty="0">
                <a:solidFill>
                  <a:srgbClr val="FF0000"/>
                </a:solidFill>
              </a:endParaRPr>
            </a:p>
          </p:txBody>
        </p:sp>
        <p:sp>
          <p:nvSpPr>
            <p:cNvPr id="8" name="TextBox 7"/>
            <p:cNvSpPr txBox="1"/>
            <p:nvPr/>
          </p:nvSpPr>
          <p:spPr>
            <a:xfrm>
              <a:off x="3617135" y="2910926"/>
              <a:ext cx="1676400" cy="523220"/>
            </a:xfrm>
            <a:prstGeom prst="rect">
              <a:avLst/>
            </a:prstGeom>
            <a:noFill/>
          </p:spPr>
          <p:txBody>
            <a:bodyPr wrap="square" rtlCol="0">
              <a:spAutoFit/>
            </a:bodyPr>
            <a:lstStyle/>
            <a:p>
              <a:r>
                <a:rPr lang="en-GB" sz="1600" dirty="0" smtClean="0">
                  <a:solidFill>
                    <a:srgbClr val="0000FF"/>
                  </a:solidFill>
                </a:rPr>
                <a:t>600nm</a:t>
              </a:r>
              <a:r>
                <a:rPr lang="en-GB" sz="2800" dirty="0" smtClean="0">
                  <a:solidFill>
                    <a:srgbClr val="0000FF"/>
                  </a:solidFill>
                </a:rPr>
                <a:t>   S</a:t>
              </a:r>
              <a:endParaRPr lang="nl-NL" sz="2800" dirty="0">
                <a:solidFill>
                  <a:srgbClr val="0000FF"/>
                </a:solidFill>
              </a:endParaRPr>
            </a:p>
          </p:txBody>
        </p:sp>
        <p:cxnSp>
          <p:nvCxnSpPr>
            <p:cNvPr id="9" name="Straight Arrow Connector 8"/>
            <p:cNvCxnSpPr/>
            <p:nvPr/>
          </p:nvCxnSpPr>
          <p:spPr>
            <a:xfrm>
              <a:off x="3598878" y="2939035"/>
              <a:ext cx="0" cy="388088"/>
            </a:xfrm>
            <a:prstGeom prst="straightConnector1">
              <a:avLst/>
            </a:prstGeom>
            <a:ln w="19050">
              <a:solidFill>
                <a:srgbClr val="0000FF"/>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grpSp>
      <p:sp>
        <p:nvSpPr>
          <p:cNvPr id="10" name="文本框 10"/>
          <p:cNvSpPr txBox="1"/>
          <p:nvPr/>
        </p:nvSpPr>
        <p:spPr>
          <a:xfrm>
            <a:off x="216024" y="4797152"/>
            <a:ext cx="9468544" cy="1569660"/>
          </a:xfrm>
          <a:prstGeom prst="rect">
            <a:avLst/>
          </a:prstGeom>
          <a:noFill/>
          <a:ln>
            <a:noFill/>
          </a:ln>
        </p:spPr>
        <p:txBody>
          <a:bodyPr wrap="square" rtlCol="0">
            <a:spAutoFit/>
          </a:bodyPr>
          <a:lstStyle/>
          <a:p>
            <a:r>
              <a:rPr kumimoji="1" lang="en-US" altLang="zh-CN" sz="2400" b="0" dirty="0" smtClean="0">
                <a:solidFill>
                  <a:srgbClr val="FFFFFF"/>
                </a:solidFill>
                <a:latin typeface="+mj-lt"/>
                <a:cs typeface="0"/>
              </a:rPr>
              <a:t>Half the length of the Superconducting contact</a:t>
            </a:r>
          </a:p>
          <a:p>
            <a:endParaRPr kumimoji="1" lang="en-US" altLang="zh-CN" sz="2400" b="0" dirty="0" smtClean="0">
              <a:solidFill>
                <a:srgbClr val="FFFFFF"/>
              </a:solidFill>
              <a:latin typeface="+mj-lt"/>
              <a:cs typeface="0"/>
            </a:endParaRPr>
          </a:p>
          <a:p>
            <a:pPr marL="457200" indent="-457200">
              <a:buFont typeface="Arial"/>
              <a:buChar char="•"/>
            </a:pPr>
            <a:r>
              <a:rPr kumimoji="1" lang="en-US" altLang="zh-CN" sz="2400" b="0" dirty="0" smtClean="0">
                <a:solidFill>
                  <a:srgbClr val="FFFFFF"/>
                </a:solidFill>
                <a:latin typeface="+mj-lt"/>
                <a:cs typeface="0"/>
              </a:rPr>
              <a:t>Larger overlap between two </a:t>
            </a:r>
            <a:r>
              <a:rPr kumimoji="1" lang="en-US" altLang="zh-CN" sz="2400" b="0" dirty="0" err="1" smtClean="0">
                <a:solidFill>
                  <a:srgbClr val="FFFFFF"/>
                </a:solidFill>
                <a:latin typeface="+mj-lt"/>
                <a:cs typeface="0"/>
              </a:rPr>
              <a:t>Majorana’s</a:t>
            </a:r>
            <a:r>
              <a:rPr kumimoji="1" lang="en-US" altLang="zh-CN" sz="2400" b="0" dirty="0" smtClean="0">
                <a:solidFill>
                  <a:srgbClr val="FFFFFF"/>
                </a:solidFill>
                <a:latin typeface="+mj-lt"/>
                <a:cs typeface="0"/>
              </a:rPr>
              <a:t> (</a:t>
            </a:r>
            <a:r>
              <a:rPr kumimoji="1" lang="en-US" altLang="zh-CN" sz="2400" b="0" dirty="0">
                <a:solidFill>
                  <a:srgbClr val="FFFF00"/>
                </a:solidFill>
                <a:latin typeface="+mj-lt"/>
                <a:cs typeface="0"/>
              </a:rPr>
              <a:t>s</a:t>
            </a:r>
            <a:r>
              <a:rPr kumimoji="1" lang="en-US" altLang="zh-CN" sz="2400" b="0" dirty="0" smtClean="0">
                <a:solidFill>
                  <a:srgbClr val="FFFF00"/>
                </a:solidFill>
                <a:latin typeface="+mj-lt"/>
                <a:cs typeface="0"/>
              </a:rPr>
              <a:t>tronger oscillation</a:t>
            </a:r>
            <a:r>
              <a:rPr kumimoji="1" lang="en-US" altLang="zh-CN" sz="2400" b="0" dirty="0" smtClean="0">
                <a:solidFill>
                  <a:srgbClr val="FFFFFF"/>
                </a:solidFill>
                <a:latin typeface="+mj-lt"/>
                <a:cs typeface="0"/>
              </a:rPr>
              <a:t>)</a:t>
            </a:r>
          </a:p>
          <a:p>
            <a:pPr marL="457200" indent="-457200">
              <a:buFont typeface="Arial"/>
              <a:buChar char="•"/>
            </a:pPr>
            <a:r>
              <a:rPr kumimoji="1" lang="en-US" altLang="zh-CN" sz="2400" b="0" dirty="0" smtClean="0">
                <a:solidFill>
                  <a:srgbClr val="FFFFFF"/>
                </a:solidFill>
                <a:latin typeface="+mj-lt"/>
                <a:cs typeface="0"/>
              </a:rPr>
              <a:t>Less disorder in shorter wires (</a:t>
            </a:r>
            <a:r>
              <a:rPr kumimoji="1" lang="en-US" altLang="zh-CN" sz="2400" b="0" dirty="0">
                <a:solidFill>
                  <a:srgbClr val="FFFF00"/>
                </a:solidFill>
                <a:latin typeface="+mj-lt"/>
                <a:cs typeface="0"/>
              </a:rPr>
              <a:t>more</a:t>
            </a:r>
            <a:r>
              <a:rPr kumimoji="1" lang="en-US" altLang="zh-CN" sz="2400" b="0" dirty="0" smtClean="0">
                <a:solidFill>
                  <a:srgbClr val="FFFF00"/>
                </a:solidFill>
                <a:latin typeface="+mj-lt"/>
                <a:cs typeface="0"/>
              </a:rPr>
              <a:t> correlation</a:t>
            </a:r>
            <a:r>
              <a:rPr kumimoji="1" lang="en-US" altLang="zh-CN" sz="2400" b="0" dirty="0" smtClean="0">
                <a:solidFill>
                  <a:srgbClr val="FFFFFF"/>
                </a:solidFill>
                <a:latin typeface="+mj-lt"/>
                <a:cs typeface="0"/>
              </a:rPr>
              <a:t>)</a:t>
            </a:r>
          </a:p>
        </p:txBody>
      </p:sp>
    </p:spTree>
    <p:extLst>
      <p:ext uri="{BB962C8B-B14F-4D97-AF65-F5344CB8AC3E}">
        <p14:creationId xmlns:p14="http://schemas.microsoft.com/office/powerpoint/2010/main" val="34293305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GB" sz="4000" dirty="0" smtClean="0"/>
              <a:t>B-</a:t>
            </a:r>
            <a:r>
              <a:rPr lang="en-GB" sz="4000" dirty="0" smtClean="0">
                <a:latin typeface="+mj-lt"/>
              </a:rPr>
              <a:t>field </a:t>
            </a:r>
            <a:r>
              <a:rPr lang="en-GB" sz="4000" dirty="0" smtClean="0">
                <a:latin typeface="+mj-lt"/>
              </a:rPr>
              <a:t>dependence</a:t>
            </a:r>
            <a:endParaRPr lang="nl-NL" sz="4000" dirty="0">
              <a:latin typeface="+mj-lt"/>
            </a:endParaRPr>
          </a:p>
        </p:txBody>
      </p:sp>
      <p:sp>
        <p:nvSpPr>
          <p:cNvPr id="3" name="Content Placeholder 2"/>
          <p:cNvSpPr>
            <a:spLocks noGrp="1"/>
          </p:cNvSpPr>
          <p:nvPr>
            <p:ph idx="1"/>
          </p:nvPr>
        </p:nvSpPr>
        <p:spPr>
          <a:xfrm>
            <a:off x="323528" y="1981200"/>
            <a:ext cx="8820472" cy="4114800"/>
          </a:xfrm>
        </p:spPr>
        <p:txBody>
          <a:bodyPr/>
          <a:lstStyle/>
          <a:p>
            <a:endParaRPr lang="nl-NL" dirty="0"/>
          </a:p>
        </p:txBody>
      </p:sp>
      <p:sp>
        <p:nvSpPr>
          <p:cNvPr id="5" name="TextBox 4"/>
          <p:cNvSpPr txBox="1"/>
          <p:nvPr/>
        </p:nvSpPr>
        <p:spPr>
          <a:xfrm>
            <a:off x="2064568" y="5013176"/>
            <a:ext cx="8628112" cy="461665"/>
          </a:xfrm>
          <a:prstGeom prst="rect">
            <a:avLst/>
          </a:prstGeom>
          <a:noFill/>
        </p:spPr>
        <p:txBody>
          <a:bodyPr wrap="square" rtlCol="0">
            <a:spAutoFit/>
          </a:bodyPr>
          <a:lstStyle/>
          <a:p>
            <a:r>
              <a:rPr lang="en-US" sz="2400" b="0" dirty="0" smtClean="0">
                <a:solidFill>
                  <a:srgbClr val="FFFFFF"/>
                </a:solidFill>
                <a:latin typeface="+mj-lt"/>
              </a:rPr>
              <a:t>- By now ZBP’s in &gt; 10 devices.</a:t>
            </a:r>
            <a:endParaRPr lang="en-US" sz="2400" b="0" dirty="0">
              <a:solidFill>
                <a:srgbClr val="FFFFFF"/>
              </a:solidFill>
              <a:latin typeface="+mj-lt"/>
            </a:endParaRPr>
          </a:p>
        </p:txBody>
      </p:sp>
      <p:pic>
        <p:nvPicPr>
          <p:cNvPr id="6" name="Picture 13" descr="D:\kunzuo\Desktop\data_13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080" y="1143000"/>
            <a:ext cx="852612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0468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04800" y="274638"/>
            <a:ext cx="6047324"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a:lstStyle>
          <a:p>
            <a:r>
              <a:rPr lang="en-GB" sz="4000" b="0" dirty="0" err="1" smtClean="0"/>
              <a:t>Majorana</a:t>
            </a:r>
            <a:r>
              <a:rPr lang="en-GB" sz="4000" b="0" dirty="0" smtClean="0"/>
              <a:t> recipe</a:t>
            </a:r>
            <a:endParaRPr lang="nl-NL" sz="4000" b="0" dirty="0"/>
          </a:p>
        </p:txBody>
      </p:sp>
      <p:sp>
        <p:nvSpPr>
          <p:cNvPr id="6" name="Text Box 4"/>
          <p:cNvSpPr txBox="1">
            <a:spLocks noChangeArrowheads="1"/>
          </p:cNvSpPr>
          <p:nvPr/>
        </p:nvSpPr>
        <p:spPr bwMode="auto">
          <a:xfrm>
            <a:off x="609600" y="1371600"/>
            <a:ext cx="4419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342900" indent="-342900">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indent="0">
              <a:lnSpc>
                <a:spcPct val="200000"/>
              </a:lnSpc>
              <a:defRPr/>
            </a:pPr>
            <a:r>
              <a:rPr lang="en-US" sz="2400" b="0" dirty="0" smtClean="0">
                <a:solidFill>
                  <a:srgbClr val="FFFFFF"/>
                </a:solidFill>
                <a:latin typeface="Tahoma"/>
                <a:ea typeface="ＭＳ Ｐゴシック" pitchFamily="34" charset="-128"/>
                <a:cs typeface="+mn-cs"/>
              </a:rPr>
              <a:t>- Add s-wave superconductivity</a:t>
            </a:r>
          </a:p>
        </p:txBody>
      </p:sp>
      <p:grpSp>
        <p:nvGrpSpPr>
          <p:cNvPr id="17" name="Group 16"/>
          <p:cNvGrpSpPr>
            <a:grpSpLocks noChangeAspect="1"/>
          </p:cNvGrpSpPr>
          <p:nvPr/>
        </p:nvGrpSpPr>
        <p:grpSpPr>
          <a:xfrm>
            <a:off x="1299292" y="2322284"/>
            <a:ext cx="2807776" cy="1612800"/>
            <a:chOff x="6047324" y="4940105"/>
            <a:chExt cx="2808289" cy="1613095"/>
          </a:xfrm>
        </p:grpSpPr>
        <p:pic>
          <p:nvPicPr>
            <p:cNvPr id="9" name="Picture 2"/>
            <p:cNvPicPr>
              <a:picLocks noChangeAspect="1"/>
            </p:cNvPicPr>
            <p:nvPr/>
          </p:nvPicPr>
          <p:blipFill rotWithShape="1">
            <a:blip r:embed="rId2">
              <a:extLst>
                <a:ext uri="{28A0092B-C50C-407E-A947-70E740481C1C}">
                  <a14:useLocalDpi xmlns:a14="http://schemas.microsoft.com/office/drawing/2010/main" val="0"/>
                </a:ext>
              </a:extLst>
            </a:blip>
            <a:srcRect l="67707" t="777" r="-35" b="77843"/>
            <a:stretch/>
          </p:blipFill>
          <p:spPr bwMode="auto">
            <a:xfrm>
              <a:off x="6047324" y="4940105"/>
              <a:ext cx="2808289" cy="161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bwMode="auto">
            <a:xfrm>
              <a:off x="6388919" y="5053012"/>
              <a:ext cx="228600" cy="20478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smtClean="0">
                <a:ln>
                  <a:noFill/>
                </a:ln>
                <a:solidFill>
                  <a:schemeClr val="tx1"/>
                </a:solidFill>
                <a:effectLst/>
                <a:latin typeface="Tahoma" charset="0"/>
              </a:endParaRPr>
            </a:p>
          </p:txBody>
        </p:sp>
      </p:grpSp>
      <p:grpSp>
        <p:nvGrpSpPr>
          <p:cNvPr id="2" name="Group 1"/>
          <p:cNvGrpSpPr>
            <a:grpSpLocks noChangeAspect="1"/>
          </p:cNvGrpSpPr>
          <p:nvPr/>
        </p:nvGrpSpPr>
        <p:grpSpPr>
          <a:xfrm>
            <a:off x="5865366" y="2322284"/>
            <a:ext cx="2804068" cy="1640116"/>
            <a:chOff x="4992900" y="4305851"/>
            <a:chExt cx="3842240" cy="2247349"/>
          </a:xfrm>
        </p:grpSpPr>
        <p:pic>
          <p:nvPicPr>
            <p:cNvPr id="18" name="Picture 2"/>
            <p:cNvPicPr>
              <a:picLocks noChangeAspect="1"/>
            </p:cNvPicPr>
            <p:nvPr/>
          </p:nvPicPr>
          <p:blipFill rotWithShape="1">
            <a:blip r:embed="rId2">
              <a:extLst>
                <a:ext uri="{28A0092B-C50C-407E-A947-70E740481C1C}">
                  <a14:useLocalDpi xmlns:a14="http://schemas.microsoft.com/office/drawing/2010/main" val="0"/>
                </a:ext>
              </a:extLst>
            </a:blip>
            <a:srcRect l="68220" t="51512" b="27087"/>
            <a:stretch/>
          </p:blipFill>
          <p:spPr bwMode="auto">
            <a:xfrm>
              <a:off x="4992900" y="4305851"/>
              <a:ext cx="3842240" cy="2247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bwMode="auto">
            <a:xfrm>
              <a:off x="5357880" y="4354365"/>
              <a:ext cx="312766" cy="280187"/>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800" b="0" i="0" u="none" strike="noStrike" cap="none" normalizeH="0" baseline="0" smtClean="0">
                <a:ln>
                  <a:noFill/>
                </a:ln>
                <a:solidFill>
                  <a:schemeClr val="tx1"/>
                </a:solidFill>
                <a:effectLst/>
                <a:latin typeface="Tahoma" charset="0"/>
              </a:endParaRPr>
            </a:p>
          </p:txBody>
        </p:sp>
      </p:grpSp>
      <p:cxnSp>
        <p:nvCxnSpPr>
          <p:cNvPr id="4" name="Straight Connector 3"/>
          <p:cNvCxnSpPr/>
          <p:nvPr/>
        </p:nvCxnSpPr>
        <p:spPr bwMode="auto">
          <a:xfrm flipH="1">
            <a:off x="1524000" y="3630304"/>
            <a:ext cx="2783686"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21" name="TextBox 20"/>
          <p:cNvSpPr txBox="1"/>
          <p:nvPr/>
        </p:nvSpPr>
        <p:spPr>
          <a:xfrm>
            <a:off x="7315200" y="5562600"/>
            <a:ext cx="1453726" cy="400110"/>
          </a:xfrm>
          <a:prstGeom prst="rect">
            <a:avLst/>
          </a:prstGeom>
          <a:noFill/>
        </p:spPr>
        <p:txBody>
          <a:bodyPr wrap="square" rtlCol="0">
            <a:spAutoFit/>
          </a:bodyPr>
          <a:lstStyle/>
          <a:p>
            <a:r>
              <a:rPr lang="en-US" b="0" i="1" dirty="0" smtClean="0">
                <a:solidFill>
                  <a:schemeClr val="tx1"/>
                </a:solidFill>
                <a:latin typeface="+mj-lt"/>
              </a:rPr>
              <a:t>(</a:t>
            </a:r>
            <a:r>
              <a:rPr lang="el-GR" b="0" i="1" dirty="0" smtClean="0">
                <a:solidFill>
                  <a:schemeClr val="tx1"/>
                </a:solidFill>
                <a:latin typeface="+mj-lt"/>
              </a:rPr>
              <a:t>μ</a:t>
            </a:r>
            <a:r>
              <a:rPr lang="en-US" b="0" i="1" dirty="0" smtClean="0">
                <a:solidFill>
                  <a:schemeClr val="tx1"/>
                </a:solidFill>
                <a:latin typeface="+mj-lt"/>
              </a:rPr>
              <a:t> = 0)</a:t>
            </a:r>
            <a:endParaRPr lang="en-GB" b="0" i="1" dirty="0">
              <a:solidFill>
                <a:schemeClr val="tx1"/>
              </a:solidFill>
              <a:latin typeface="+mj-lt"/>
            </a:endParaRPr>
          </a:p>
        </p:txBody>
      </p:sp>
      <p:sp>
        <p:nvSpPr>
          <p:cNvPr id="22" name="TextBox 21"/>
          <p:cNvSpPr txBox="1"/>
          <p:nvPr/>
        </p:nvSpPr>
        <p:spPr>
          <a:xfrm>
            <a:off x="4455329" y="3105090"/>
            <a:ext cx="1676400" cy="400110"/>
          </a:xfrm>
          <a:prstGeom prst="rect">
            <a:avLst/>
          </a:prstGeom>
          <a:noFill/>
        </p:spPr>
        <p:txBody>
          <a:bodyPr wrap="square" rtlCol="0">
            <a:spAutoFit/>
          </a:bodyPr>
          <a:lstStyle/>
          <a:p>
            <a:r>
              <a:rPr lang="en-US" b="0" dirty="0" smtClean="0">
                <a:solidFill>
                  <a:schemeClr val="tx1"/>
                </a:solidFill>
                <a:latin typeface="+mj-lt"/>
              </a:rPr>
              <a:t>+ </a:t>
            </a:r>
            <a:r>
              <a:rPr lang="el-GR" b="0" dirty="0" smtClean="0">
                <a:solidFill>
                  <a:schemeClr val="tx1"/>
                </a:solidFill>
                <a:latin typeface="+mj-lt"/>
              </a:rPr>
              <a:t>Δ</a:t>
            </a:r>
            <a:endParaRPr lang="en-GB" b="0" dirty="0">
              <a:solidFill>
                <a:schemeClr val="tx1"/>
              </a:solidFill>
              <a:latin typeface="+mj-lt"/>
            </a:endParaRPr>
          </a:p>
        </p:txBody>
      </p:sp>
      <p:cxnSp>
        <p:nvCxnSpPr>
          <p:cNvPr id="24" name="Straight Arrow Connector 23"/>
          <p:cNvCxnSpPr/>
          <p:nvPr/>
        </p:nvCxnSpPr>
        <p:spPr bwMode="auto">
          <a:xfrm>
            <a:off x="4646166" y="2971800"/>
            <a:ext cx="611873" cy="0"/>
          </a:xfrm>
          <a:prstGeom prst="straightConnector1">
            <a:avLst/>
          </a:prstGeom>
          <a:solidFill>
            <a:schemeClr val="accent1"/>
          </a:solidFill>
          <a:ln w="34925" cap="flat" cmpd="sng" algn="ctr">
            <a:solidFill>
              <a:schemeClr val="tx1"/>
            </a:solidFill>
            <a:prstDash val="solid"/>
            <a:round/>
            <a:headEnd type="none" w="med" len="med"/>
            <a:tailEnd type="triangle" w="lg" len="lg"/>
          </a:ln>
          <a:effectLst/>
        </p:spPr>
      </p:cxnSp>
      <mc:AlternateContent xmlns:mc="http://schemas.openxmlformats.org/markup-compatibility/2006" xmlns:a14="http://schemas.microsoft.com/office/drawing/2010/main">
        <mc:Choice Requires="a14">
          <p:sp>
            <p:nvSpPr>
              <p:cNvPr id="27" name="TextBox 26"/>
              <p:cNvSpPr txBox="1"/>
              <p:nvPr/>
            </p:nvSpPr>
            <p:spPr>
              <a:xfrm>
                <a:off x="685800" y="4267200"/>
                <a:ext cx="3525003" cy="5850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latin typeface="Cambria Math"/>
                            </a:rPr>
                          </m:ctrlPr>
                        </m:sSubPr>
                        <m:e>
                          <m:r>
                            <a:rPr lang="en-GB" sz="2400" b="1" i="1" smtClean="0">
                              <a:solidFill>
                                <a:schemeClr val="tx1"/>
                              </a:solidFill>
                              <a:latin typeface="Cambria Math"/>
                            </a:rPr>
                            <m:t>𝑬</m:t>
                          </m:r>
                        </m:e>
                        <m:sub>
                          <m:r>
                            <a:rPr lang="en-GB" sz="2400" b="1" i="1" smtClean="0">
                              <a:solidFill>
                                <a:schemeClr val="tx1"/>
                              </a:solidFill>
                              <a:latin typeface="Cambria Math"/>
                            </a:rPr>
                            <m:t>𝒈𝒂𝒑</m:t>
                          </m:r>
                          <m:r>
                            <a:rPr lang="en-US" sz="2400" b="1" i="1" smtClean="0">
                              <a:solidFill>
                                <a:schemeClr val="tx1"/>
                              </a:solidFill>
                              <a:latin typeface="Cambria Math"/>
                            </a:rPr>
                            <m:t>𝟏</m:t>
                          </m:r>
                        </m:sub>
                      </m:sSub>
                      <m:r>
                        <a:rPr lang="en-GB" sz="2400" b="1" i="1" smtClean="0">
                          <a:solidFill>
                            <a:schemeClr val="tx1"/>
                          </a:solidFill>
                          <a:latin typeface="Cambria Math"/>
                        </a:rPr>
                        <m:t>= </m:t>
                      </m:r>
                      <m:rad>
                        <m:radPr>
                          <m:degHide m:val="on"/>
                          <m:ctrlPr>
                            <a:rPr lang="en-GB" sz="2400" b="1" i="1" smtClean="0">
                              <a:solidFill>
                                <a:schemeClr val="tx1"/>
                              </a:solidFill>
                              <a:latin typeface="Cambria Math"/>
                            </a:rPr>
                          </m:ctrlPr>
                        </m:radPr>
                        <m:deg/>
                        <m:e>
                          <m:sSup>
                            <m:sSupPr>
                              <m:ctrlPr>
                                <a:rPr lang="en-GB" sz="2400" b="1" i="1" smtClean="0">
                                  <a:solidFill>
                                    <a:schemeClr val="tx1"/>
                                  </a:solidFill>
                                  <a:latin typeface="Cambria Math"/>
                                  <a:ea typeface="Cambria Math"/>
                                </a:rPr>
                              </m:ctrlPr>
                            </m:sSupPr>
                            <m:e>
                              <m:r>
                                <a:rPr lang="en-GB" sz="2400" i="1">
                                  <a:solidFill>
                                    <a:schemeClr val="tx1"/>
                                  </a:solidFill>
                                  <a:latin typeface="Cambria Math"/>
                                  <a:ea typeface="Cambria Math"/>
                                </a:rPr>
                                <m:t>𝚫</m:t>
                              </m:r>
                            </m:e>
                            <m:sup>
                              <m:r>
                                <a:rPr lang="en-GB" sz="2400" b="1" i="1" smtClean="0">
                                  <a:solidFill>
                                    <a:schemeClr val="tx1"/>
                                  </a:solidFill>
                                  <a:latin typeface="Cambria Math"/>
                                  <a:ea typeface="Cambria Math"/>
                                </a:rPr>
                                <m:t>𝟐</m:t>
                              </m:r>
                            </m:sup>
                          </m:sSup>
                          <m:r>
                            <a:rPr lang="en-GB" sz="2400" b="1" i="1" smtClean="0">
                              <a:solidFill>
                                <a:schemeClr val="tx1"/>
                              </a:solidFill>
                              <a:latin typeface="Cambria Math"/>
                              <a:ea typeface="Cambria Math"/>
                            </a:rPr>
                            <m:t>+</m:t>
                          </m:r>
                          <m:sSup>
                            <m:sSupPr>
                              <m:ctrlPr>
                                <a:rPr lang="en-GB" sz="2400" b="1" i="1" smtClean="0">
                                  <a:solidFill>
                                    <a:schemeClr val="tx1"/>
                                  </a:solidFill>
                                  <a:latin typeface="Cambria Math"/>
                                  <a:ea typeface="Cambria Math"/>
                                </a:rPr>
                              </m:ctrlPr>
                            </m:sSupPr>
                            <m:e>
                              <m:r>
                                <a:rPr lang="en-GB" sz="2400" b="1" i="1" smtClean="0">
                                  <a:solidFill>
                                    <a:schemeClr val="tx1"/>
                                  </a:solidFill>
                                  <a:latin typeface="Cambria Math"/>
                                  <a:ea typeface="Cambria Math"/>
                                </a:rPr>
                                <m:t>𝝁</m:t>
                              </m:r>
                            </m:e>
                            <m:sup>
                              <m:r>
                                <a:rPr lang="en-GB" sz="2400" b="1" i="1" smtClean="0">
                                  <a:solidFill>
                                    <a:schemeClr val="tx1"/>
                                  </a:solidFill>
                                  <a:latin typeface="Cambria Math"/>
                                  <a:ea typeface="Cambria Math"/>
                                </a:rPr>
                                <m:t>𝟐</m:t>
                              </m:r>
                            </m:sup>
                          </m:sSup>
                        </m:e>
                      </m:rad>
                      <m:r>
                        <a:rPr lang="en-GB" sz="2400" b="1" i="1" smtClean="0">
                          <a:solidFill>
                            <a:schemeClr val="tx1"/>
                          </a:solidFill>
                          <a:latin typeface="Cambria Math"/>
                        </a:rPr>
                        <m:t>−</m:t>
                      </m:r>
                      <m:sSub>
                        <m:sSubPr>
                          <m:ctrlPr>
                            <a:rPr lang="en-GB" sz="2400" b="1" i="1" smtClean="0">
                              <a:solidFill>
                                <a:schemeClr val="tx1"/>
                              </a:solidFill>
                              <a:latin typeface="Cambria Math"/>
                            </a:rPr>
                          </m:ctrlPr>
                        </m:sSubPr>
                        <m:e>
                          <m:r>
                            <a:rPr lang="en-GB" sz="2400" b="1" i="1" smtClean="0">
                              <a:solidFill>
                                <a:schemeClr val="tx1"/>
                              </a:solidFill>
                              <a:latin typeface="Cambria Math"/>
                            </a:rPr>
                            <m:t>𝑬</m:t>
                          </m:r>
                        </m:e>
                        <m:sub>
                          <m:r>
                            <a:rPr lang="en-GB" sz="2400" b="1" i="1" smtClean="0">
                              <a:solidFill>
                                <a:schemeClr val="tx1"/>
                              </a:solidFill>
                              <a:latin typeface="Cambria Math"/>
                            </a:rPr>
                            <m:t>𝒁</m:t>
                          </m:r>
                        </m:sub>
                      </m:sSub>
                    </m:oMath>
                  </m:oMathPara>
                </a14:m>
                <a:endParaRPr lang="nl-NL" sz="2400" dirty="0">
                  <a:solidFill>
                    <a:schemeClr val="tx1"/>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685800" y="4267200"/>
                <a:ext cx="3525003" cy="585032"/>
              </a:xfrm>
              <a:prstGeom prst="rect">
                <a:avLst/>
              </a:prstGeom>
              <a:blipFill rotWithShape="1">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609600" y="5181600"/>
                <a:ext cx="6356099" cy="160537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latin typeface="Cambria Math"/>
                            </a:rPr>
                          </m:ctrlPr>
                        </m:sSubPr>
                        <m:e>
                          <m:r>
                            <a:rPr lang="en-GB" sz="2400" b="1" i="1" smtClean="0">
                              <a:solidFill>
                                <a:schemeClr val="tx1"/>
                              </a:solidFill>
                              <a:latin typeface="Cambria Math"/>
                            </a:rPr>
                            <m:t>𝑬</m:t>
                          </m:r>
                        </m:e>
                        <m:sub>
                          <m:r>
                            <a:rPr lang="en-GB" sz="2400" b="1" i="1" smtClean="0">
                              <a:solidFill>
                                <a:schemeClr val="tx1"/>
                              </a:solidFill>
                              <a:latin typeface="Cambria Math"/>
                            </a:rPr>
                            <m:t>𝒈𝒂𝒑</m:t>
                          </m:r>
                          <m:r>
                            <a:rPr lang="en-US" sz="2400" b="1" i="1" smtClean="0">
                              <a:solidFill>
                                <a:schemeClr val="tx1"/>
                              </a:solidFill>
                              <a:latin typeface="Cambria Math"/>
                            </a:rPr>
                            <m:t>𝟐</m:t>
                          </m:r>
                        </m:sub>
                      </m:sSub>
                      <m:r>
                        <a:rPr lang="en-GB" sz="2400" b="1" i="1" smtClean="0">
                          <a:solidFill>
                            <a:schemeClr val="tx1"/>
                          </a:solidFill>
                          <a:latin typeface="Cambria Math"/>
                        </a:rPr>
                        <m:t>=</m:t>
                      </m:r>
                      <m:f>
                        <m:fPr>
                          <m:ctrlPr>
                            <a:rPr lang="en-GB" sz="2400" b="1" i="1" smtClean="0">
                              <a:solidFill>
                                <a:schemeClr val="tx1"/>
                              </a:solidFill>
                              <a:latin typeface="Cambria Math"/>
                            </a:rPr>
                          </m:ctrlPr>
                        </m:fPr>
                        <m:num>
                          <m:r>
                            <a:rPr lang="en-US" sz="2400" b="1" i="1" smtClean="0">
                              <a:solidFill>
                                <a:schemeClr val="tx1"/>
                              </a:solidFill>
                              <a:latin typeface="Cambria Math"/>
                            </a:rPr>
                            <m:t>𝟐</m:t>
                          </m:r>
                          <m:d>
                            <m:dPr>
                              <m:begChr m:val="|"/>
                              <m:endChr m:val="|"/>
                              <m:ctrlPr>
                                <a:rPr lang="en-US" sz="2400" b="1" i="1" smtClean="0">
                                  <a:solidFill>
                                    <a:schemeClr val="tx1"/>
                                  </a:solidFill>
                                  <a:latin typeface="Cambria Math"/>
                                </a:rPr>
                              </m:ctrlPr>
                            </m:dPr>
                            <m:e>
                              <m:r>
                                <a:rPr lang="en-US" sz="2400" b="1" i="1" smtClean="0">
                                  <a:solidFill>
                                    <a:schemeClr val="tx1"/>
                                  </a:solidFill>
                                  <a:latin typeface="Cambria Math"/>
                                  <a:ea typeface="Cambria Math"/>
                                </a:rPr>
                                <m:t>∆</m:t>
                              </m:r>
                            </m:e>
                          </m:d>
                          <m:sSub>
                            <m:sSubPr>
                              <m:ctrlPr>
                                <a:rPr lang="en-US" sz="2400" b="1" i="1" smtClean="0">
                                  <a:solidFill>
                                    <a:schemeClr val="tx1"/>
                                  </a:solidFill>
                                  <a:latin typeface="Cambria Math"/>
                                </a:rPr>
                              </m:ctrlPr>
                            </m:sSubPr>
                            <m:e>
                              <m:r>
                                <a:rPr lang="en-US" sz="2400" b="1" i="1" smtClean="0">
                                  <a:solidFill>
                                    <a:schemeClr val="tx1"/>
                                  </a:solidFill>
                                  <a:latin typeface="Cambria Math"/>
                                </a:rPr>
                                <m:t>𝑬</m:t>
                              </m:r>
                            </m:e>
                            <m:sub>
                              <m:r>
                                <a:rPr lang="en-US" sz="2400" b="1" i="1" smtClean="0">
                                  <a:solidFill>
                                    <a:schemeClr val="tx1"/>
                                  </a:solidFill>
                                  <a:latin typeface="Cambria Math"/>
                                </a:rPr>
                                <m:t>𝑺𝑶</m:t>
                              </m:r>
                            </m:sub>
                          </m:sSub>
                        </m:num>
                        <m:den>
                          <m:rad>
                            <m:radPr>
                              <m:degHide m:val="on"/>
                              <m:ctrlPr>
                                <a:rPr lang="en-GB" sz="2400" b="1" i="1" smtClean="0">
                                  <a:solidFill>
                                    <a:schemeClr val="tx1"/>
                                  </a:solidFill>
                                  <a:latin typeface="Cambria Math"/>
                                </a:rPr>
                              </m:ctrlPr>
                            </m:radPr>
                            <m:deg/>
                            <m:e>
                              <m:sSub>
                                <m:sSubPr>
                                  <m:ctrlPr>
                                    <a:rPr lang="en-GB" sz="2400" b="1" i="1" smtClean="0">
                                      <a:solidFill>
                                        <a:schemeClr val="tx1"/>
                                      </a:solidFill>
                                      <a:latin typeface="Cambria Math"/>
                                    </a:rPr>
                                  </m:ctrlPr>
                                </m:sSubPr>
                                <m:e>
                                  <m:r>
                                    <a:rPr lang="en-US" sz="2400" b="1" i="1" smtClean="0">
                                      <a:solidFill>
                                        <a:schemeClr val="tx1"/>
                                      </a:solidFill>
                                      <a:latin typeface="Cambria Math"/>
                                    </a:rPr>
                                    <m:t>𝑬</m:t>
                                  </m:r>
                                </m:e>
                                <m:sub>
                                  <m:r>
                                    <a:rPr lang="en-US" sz="2400" b="1" i="1" smtClean="0">
                                      <a:solidFill>
                                        <a:schemeClr val="tx1"/>
                                      </a:solidFill>
                                      <a:latin typeface="Cambria Math"/>
                                    </a:rPr>
                                    <m:t>𝑺𝑶</m:t>
                                  </m:r>
                                </m:sub>
                              </m:sSub>
                              <m:d>
                                <m:dPr>
                                  <m:ctrlPr>
                                    <a:rPr lang="en-GB" sz="2400" b="1" i="1" smtClean="0">
                                      <a:solidFill>
                                        <a:schemeClr val="tx1"/>
                                      </a:solidFill>
                                      <a:latin typeface="Cambria Math"/>
                                    </a:rPr>
                                  </m:ctrlPr>
                                </m:dPr>
                                <m:e>
                                  <m:r>
                                    <a:rPr lang="en-US" sz="2400" b="1" i="1" smtClean="0">
                                      <a:solidFill>
                                        <a:schemeClr val="tx1"/>
                                      </a:solidFill>
                                      <a:latin typeface="Cambria Math"/>
                                    </a:rPr>
                                    <m:t>𝟐</m:t>
                                  </m:r>
                                  <m:sSub>
                                    <m:sSubPr>
                                      <m:ctrlPr>
                                        <a:rPr lang="en-US" sz="2400" b="1" i="1" smtClean="0">
                                          <a:solidFill>
                                            <a:schemeClr val="tx1"/>
                                          </a:solidFill>
                                          <a:latin typeface="Cambria Math"/>
                                        </a:rPr>
                                      </m:ctrlPr>
                                    </m:sSubPr>
                                    <m:e>
                                      <m:r>
                                        <a:rPr lang="en-US" sz="2400" b="1" i="1" smtClean="0">
                                          <a:solidFill>
                                            <a:schemeClr val="tx1"/>
                                          </a:solidFill>
                                          <a:latin typeface="Cambria Math"/>
                                        </a:rPr>
                                        <m:t>𝑬</m:t>
                                      </m:r>
                                    </m:e>
                                    <m:sub>
                                      <m:r>
                                        <a:rPr lang="en-US" sz="2400" b="1" i="1" smtClean="0">
                                          <a:solidFill>
                                            <a:schemeClr val="tx1"/>
                                          </a:solidFill>
                                          <a:latin typeface="Cambria Math"/>
                                        </a:rPr>
                                        <m:t>𝑺𝑶</m:t>
                                      </m:r>
                                    </m:sub>
                                  </m:sSub>
                                  <m:r>
                                    <a:rPr lang="en-US" sz="2400" b="1" i="1" smtClean="0">
                                      <a:solidFill>
                                        <a:schemeClr val="tx1"/>
                                      </a:solidFill>
                                      <a:latin typeface="Cambria Math"/>
                                    </a:rPr>
                                    <m:t>+</m:t>
                                  </m:r>
                                  <m:rad>
                                    <m:radPr>
                                      <m:degHide m:val="on"/>
                                      <m:ctrlPr>
                                        <a:rPr lang="en-US" sz="2400" b="1" i="1" smtClean="0">
                                          <a:solidFill>
                                            <a:schemeClr val="tx1"/>
                                          </a:solidFill>
                                          <a:latin typeface="Cambria Math"/>
                                        </a:rPr>
                                      </m:ctrlPr>
                                    </m:radPr>
                                    <m:deg/>
                                    <m:e>
                                      <m:sSubSup>
                                        <m:sSubSupPr>
                                          <m:ctrlPr>
                                            <a:rPr lang="en-US" sz="2400" b="1" i="1" smtClean="0">
                                              <a:solidFill>
                                                <a:schemeClr val="tx1"/>
                                              </a:solidFill>
                                              <a:latin typeface="Cambria Math"/>
                                            </a:rPr>
                                          </m:ctrlPr>
                                        </m:sSubSupPr>
                                        <m:e>
                                          <m:r>
                                            <a:rPr lang="en-US" sz="2400" b="1" i="1" smtClean="0">
                                              <a:solidFill>
                                                <a:schemeClr val="tx1"/>
                                              </a:solidFill>
                                              <a:latin typeface="Cambria Math"/>
                                            </a:rPr>
                                            <m:t>𝑬</m:t>
                                          </m:r>
                                        </m:e>
                                        <m:sub>
                                          <m:r>
                                            <a:rPr lang="en-US" sz="2400" b="1" i="1" smtClean="0">
                                              <a:solidFill>
                                                <a:schemeClr val="tx1"/>
                                              </a:solidFill>
                                              <a:latin typeface="Cambria Math"/>
                                            </a:rPr>
                                            <m:t>𝒁</m:t>
                                          </m:r>
                                        </m:sub>
                                        <m:sup>
                                          <m:r>
                                            <a:rPr lang="en-US" sz="2400" b="1" i="1" smtClean="0">
                                              <a:solidFill>
                                                <a:schemeClr val="tx1"/>
                                              </a:solidFill>
                                              <a:latin typeface="Cambria Math"/>
                                            </a:rPr>
                                            <m:t>𝟐</m:t>
                                          </m:r>
                                        </m:sup>
                                      </m:sSubSup>
                                      <m:r>
                                        <a:rPr lang="en-US" sz="2400" b="1" i="1" smtClean="0">
                                          <a:solidFill>
                                            <a:schemeClr val="tx1"/>
                                          </a:solidFill>
                                          <a:latin typeface="Cambria Math"/>
                                        </a:rPr>
                                        <m:t>+</m:t>
                                      </m:r>
                                      <m:r>
                                        <a:rPr lang="en-US" sz="2400" b="1" i="1" smtClean="0">
                                          <a:solidFill>
                                            <a:schemeClr val="tx1"/>
                                          </a:solidFill>
                                          <a:latin typeface="Cambria Math"/>
                                        </a:rPr>
                                        <m:t>𝟒</m:t>
                                      </m:r>
                                      <m:sSubSup>
                                        <m:sSubSupPr>
                                          <m:ctrlPr>
                                            <a:rPr lang="en-US" sz="2400" b="1" i="1" smtClean="0">
                                              <a:solidFill>
                                                <a:schemeClr val="tx1"/>
                                              </a:solidFill>
                                              <a:latin typeface="Cambria Math"/>
                                            </a:rPr>
                                          </m:ctrlPr>
                                        </m:sSubSupPr>
                                        <m:e>
                                          <m:r>
                                            <a:rPr lang="en-US" sz="2400" b="1" i="1" smtClean="0">
                                              <a:solidFill>
                                                <a:schemeClr val="tx1"/>
                                              </a:solidFill>
                                              <a:latin typeface="Cambria Math"/>
                                            </a:rPr>
                                            <m:t>𝑬</m:t>
                                          </m:r>
                                        </m:e>
                                        <m:sub>
                                          <m:r>
                                            <a:rPr lang="en-US" sz="2400" b="1" i="1" smtClean="0">
                                              <a:solidFill>
                                                <a:schemeClr val="tx1"/>
                                              </a:solidFill>
                                              <a:latin typeface="Cambria Math"/>
                                            </a:rPr>
                                            <m:t>𝑺𝑶</m:t>
                                          </m:r>
                                        </m:sub>
                                        <m:sup>
                                          <m:r>
                                            <a:rPr lang="en-US" sz="2400" b="1" i="1" smtClean="0">
                                              <a:solidFill>
                                                <a:schemeClr val="tx1"/>
                                              </a:solidFill>
                                              <a:latin typeface="Cambria Math"/>
                                            </a:rPr>
                                            <m:t>𝟐</m:t>
                                          </m:r>
                                        </m:sup>
                                      </m:sSubSup>
                                    </m:e>
                                  </m:rad>
                                </m:e>
                              </m:d>
                            </m:e>
                          </m:rad>
                        </m:den>
                      </m:f>
                      <m:r>
                        <a:rPr lang="en-GB" sz="2400" b="1" i="1" smtClean="0">
                          <a:solidFill>
                            <a:schemeClr val="tx1"/>
                          </a:solidFill>
                          <a:latin typeface="Cambria Math"/>
                          <a:ea typeface="Cambria Math"/>
                        </a:rPr>
                        <m:t>~</m:t>
                      </m:r>
                      <m:f>
                        <m:fPr>
                          <m:ctrlPr>
                            <a:rPr lang="en-GB" sz="2400" b="1" i="1" smtClean="0">
                              <a:solidFill>
                                <a:schemeClr val="tx1"/>
                              </a:solidFill>
                              <a:latin typeface="Cambria Math"/>
                              <a:ea typeface="Cambria Math"/>
                            </a:rPr>
                          </m:ctrlPr>
                        </m:fPr>
                        <m:num>
                          <m:d>
                            <m:dPr>
                              <m:begChr m:val="|"/>
                              <m:endChr m:val="|"/>
                              <m:ctrlPr>
                                <a:rPr lang="en-GB" sz="2400" b="1" i="1" smtClean="0">
                                  <a:solidFill>
                                    <a:schemeClr val="tx1"/>
                                  </a:solidFill>
                                  <a:latin typeface="Cambria Math"/>
                                  <a:ea typeface="Cambria Math"/>
                                </a:rPr>
                              </m:ctrlPr>
                            </m:dPr>
                            <m:e>
                              <m:r>
                                <a:rPr lang="en-GB" sz="2400" b="1" i="1" smtClean="0">
                                  <a:solidFill>
                                    <a:schemeClr val="tx1"/>
                                  </a:solidFill>
                                  <a:latin typeface="Cambria Math"/>
                                  <a:ea typeface="Cambria Math"/>
                                </a:rPr>
                                <m:t>∆</m:t>
                              </m:r>
                            </m:e>
                          </m:d>
                        </m:num>
                        <m:den>
                          <m:rad>
                            <m:radPr>
                              <m:degHide m:val="on"/>
                              <m:ctrlPr>
                                <a:rPr lang="en-GB" sz="2400" b="1" i="1" smtClean="0">
                                  <a:solidFill>
                                    <a:schemeClr val="tx1"/>
                                  </a:solidFill>
                                  <a:latin typeface="Cambria Math"/>
                                  <a:ea typeface="Cambria Math"/>
                                </a:rPr>
                              </m:ctrlPr>
                            </m:radPr>
                            <m:deg/>
                            <m:e>
                              <m:sSub>
                                <m:sSubPr>
                                  <m:ctrlPr>
                                    <a:rPr lang="en-GB" sz="2400" b="1" i="1" smtClean="0">
                                      <a:solidFill>
                                        <a:schemeClr val="tx1"/>
                                      </a:solidFill>
                                      <a:latin typeface="Cambria Math"/>
                                      <a:ea typeface="Cambria Math"/>
                                    </a:rPr>
                                  </m:ctrlPr>
                                </m:sSubPr>
                                <m:e>
                                  <m:r>
                                    <a:rPr lang="en-US" sz="2400" b="1" i="1" smtClean="0">
                                      <a:solidFill>
                                        <a:schemeClr val="tx1"/>
                                      </a:solidFill>
                                      <a:latin typeface="Cambria Math"/>
                                      <a:ea typeface="Cambria Math"/>
                                    </a:rPr>
                                    <m:t>𝑬</m:t>
                                  </m:r>
                                </m:e>
                                <m:sub>
                                  <m:r>
                                    <a:rPr lang="en-US" sz="2400" b="1" i="1" smtClean="0">
                                      <a:solidFill>
                                        <a:schemeClr val="tx1"/>
                                      </a:solidFill>
                                      <a:latin typeface="Cambria Math"/>
                                      <a:ea typeface="Cambria Math"/>
                                    </a:rPr>
                                    <m:t>𝒁</m:t>
                                  </m:r>
                                </m:sub>
                              </m:sSub>
                            </m:e>
                          </m:rad>
                        </m:den>
                      </m:f>
                    </m:oMath>
                  </m:oMathPara>
                </a14:m>
                <a:endParaRPr lang="nl-NL" sz="2400" dirty="0">
                  <a:solidFill>
                    <a:schemeClr val="tx1"/>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609600" y="5181600"/>
                <a:ext cx="6356099" cy="1605376"/>
              </a:xfrm>
              <a:prstGeom prst="rect">
                <a:avLst/>
              </a:prstGeom>
              <a:blipFill rotWithShape="1">
                <a:blip r:embed="rId4"/>
                <a:stretch>
                  <a:fillRect/>
                </a:stretch>
              </a:blipFill>
            </p:spPr>
            <p:txBody>
              <a:bodyPr/>
              <a:lstStyle/>
              <a:p>
                <a:r>
                  <a:rPr lang="en-GB">
                    <a:noFill/>
                  </a:rPr>
                  <a:t> </a:t>
                </a:r>
              </a:p>
            </p:txBody>
          </p:sp>
        </mc:Fallback>
      </mc:AlternateContent>
      <p:sp>
        <p:nvSpPr>
          <p:cNvPr id="31" name="TextBox 30"/>
          <p:cNvSpPr txBox="1"/>
          <p:nvPr/>
        </p:nvSpPr>
        <p:spPr>
          <a:xfrm>
            <a:off x="304800" y="3303435"/>
            <a:ext cx="1453726" cy="707886"/>
          </a:xfrm>
          <a:prstGeom prst="rect">
            <a:avLst/>
          </a:prstGeom>
          <a:noFill/>
        </p:spPr>
        <p:txBody>
          <a:bodyPr wrap="square" rtlCol="0">
            <a:spAutoFit/>
          </a:bodyPr>
          <a:lstStyle/>
          <a:p>
            <a:r>
              <a:rPr lang="en-US" b="0" dirty="0" smtClean="0">
                <a:solidFill>
                  <a:schemeClr val="tx1"/>
                </a:solidFill>
                <a:latin typeface="+mj-lt"/>
              </a:rPr>
              <a:t>Fermi </a:t>
            </a:r>
            <a:r>
              <a:rPr lang="en-US" b="0" dirty="0" err="1" smtClean="0">
                <a:solidFill>
                  <a:schemeClr val="tx1"/>
                </a:solidFill>
                <a:latin typeface="+mj-lt"/>
              </a:rPr>
              <a:t>niveau</a:t>
            </a:r>
            <a:endParaRPr lang="en-GB" b="0" dirty="0">
              <a:solidFill>
                <a:schemeClr val="tx1"/>
              </a:solidFill>
              <a:latin typeface="+mj-lt"/>
            </a:endParaRPr>
          </a:p>
        </p:txBody>
      </p:sp>
    </p:spTree>
    <p:extLst>
      <p:ext uri="{BB962C8B-B14F-4D97-AF65-F5344CB8AC3E}">
        <p14:creationId xmlns:p14="http://schemas.microsoft.com/office/powerpoint/2010/main" val="341781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P spid="2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ns\qt\qt-shared\DavidvW\Presentaties\Leo_MicroQ_dec2012\FiguresJPG\Bfield_ZBP_smallran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9382" y="4149080"/>
            <a:ext cx="3973018" cy="229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descr="D:\kunzuo\Desktop\data_133.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40" y="476673"/>
            <a:ext cx="7568152" cy="32466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
          <p:cNvSpPr txBox="1">
            <a:spLocks noChangeArrowheads="1"/>
          </p:cNvSpPr>
          <p:nvPr/>
        </p:nvSpPr>
        <p:spPr bwMode="auto">
          <a:xfrm>
            <a:off x="414536" y="4590871"/>
            <a:ext cx="3581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algn="ctr" eaLnBrk="0" hangingPunct="0"/>
            <a:r>
              <a:rPr lang="nl-NL" sz="2400" b="0" dirty="0" err="1" smtClean="0">
                <a:solidFill>
                  <a:srgbClr val="FFFFFF"/>
                </a:solidFill>
                <a:latin typeface="+mj-lt"/>
              </a:rPr>
              <a:t>Much</a:t>
            </a:r>
            <a:r>
              <a:rPr lang="nl-NL" sz="2400" b="0" dirty="0" smtClean="0">
                <a:solidFill>
                  <a:srgbClr val="FFFFFF"/>
                </a:solidFill>
                <a:latin typeface="+mj-lt"/>
              </a:rPr>
              <a:t> cleaner DOS in the new sample!</a:t>
            </a:r>
          </a:p>
          <a:p>
            <a:pPr algn="ctr" eaLnBrk="0" hangingPunct="0"/>
            <a:endParaRPr lang="nl-NL" sz="2400" b="0" dirty="0" smtClean="0">
              <a:solidFill>
                <a:srgbClr val="FFFFFF"/>
              </a:solidFill>
              <a:latin typeface="+mj-lt"/>
            </a:endParaRPr>
          </a:p>
        </p:txBody>
      </p:sp>
    </p:spTree>
    <p:extLst>
      <p:ext uri="{BB962C8B-B14F-4D97-AF65-F5344CB8AC3E}">
        <p14:creationId xmlns:p14="http://schemas.microsoft.com/office/powerpoint/2010/main" val="10943059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18642058"/>
              </p:ext>
            </p:extLst>
          </p:nvPr>
        </p:nvGraphicFramePr>
        <p:xfrm>
          <a:off x="163007" y="1912844"/>
          <a:ext cx="8848775" cy="2027844"/>
        </p:xfrm>
        <a:graphic>
          <a:graphicData uri="http://schemas.openxmlformats.org/presentationml/2006/ole">
            <mc:AlternateContent xmlns:mc="http://schemas.openxmlformats.org/markup-compatibility/2006">
              <mc:Choice xmlns:v="urn:schemas-microsoft-com:vml" Requires="v">
                <p:oleObj spid="_x0000_s8204" name="Acrobat Document" r:id="rId4" imgW="11934757" imgH="2733495" progId="AcroExch.Document.7">
                  <p:embed/>
                </p:oleObj>
              </mc:Choice>
              <mc:Fallback>
                <p:oleObj name="Acrobat Document" r:id="rId4" imgW="11934757" imgH="2733495" progId="AcroExch.Document.7">
                  <p:embed/>
                  <p:pic>
                    <p:nvPicPr>
                      <p:cNvPr id="0" name=""/>
                      <p:cNvPicPr/>
                      <p:nvPr/>
                    </p:nvPicPr>
                    <p:blipFill>
                      <a:blip r:embed="rId5"/>
                      <a:stretch>
                        <a:fillRect/>
                      </a:stretch>
                    </p:blipFill>
                    <p:spPr>
                      <a:xfrm>
                        <a:off x="163007" y="1912844"/>
                        <a:ext cx="8848775" cy="2027844"/>
                      </a:xfrm>
                      <a:prstGeom prst="rect">
                        <a:avLst/>
                      </a:prstGeom>
                    </p:spPr>
                  </p:pic>
                </p:oleObj>
              </mc:Fallback>
            </mc:AlternateContent>
          </a:graphicData>
        </a:graphic>
      </p:graphicFrame>
      <p:pic>
        <p:nvPicPr>
          <p:cNvPr id="6" name="Picture 2" descr="C:\Users\VIN\Desktop\14E1__q09.jpg"/>
          <p:cNvPicPr>
            <a:picLocks noChangeAspect="1" noChangeArrowheads="1"/>
          </p:cNvPicPr>
          <p:nvPr/>
        </p:nvPicPr>
        <p:blipFill rotWithShape="1">
          <a:blip r:embed="rId6">
            <a:extLst>
              <a:ext uri="{28A0092B-C50C-407E-A947-70E740481C1C}">
                <a14:useLocalDpi xmlns:a14="http://schemas.microsoft.com/office/drawing/2010/main" val="0"/>
              </a:ext>
            </a:extLst>
          </a:blip>
          <a:srcRect l="23142" t="18076" r="45813" b="19497"/>
          <a:stretch/>
        </p:blipFill>
        <p:spPr bwMode="auto">
          <a:xfrm rot="16200000">
            <a:off x="3429506" y="-541074"/>
            <a:ext cx="1868220" cy="2895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332036" y="896663"/>
            <a:ext cx="726779" cy="400110"/>
          </a:xfrm>
          <a:prstGeom prst="rect">
            <a:avLst/>
          </a:prstGeom>
          <a:noFill/>
        </p:spPr>
        <p:txBody>
          <a:bodyPr wrap="square" rtlCol="0">
            <a:spAutoFit/>
          </a:bodyPr>
          <a:lstStyle/>
          <a:p>
            <a:r>
              <a:rPr lang="en-GB" dirty="0" smtClean="0">
                <a:solidFill>
                  <a:srgbClr val="FF0000"/>
                </a:solidFill>
              </a:rPr>
              <a:t>N1</a:t>
            </a:r>
            <a:endParaRPr lang="nl-NL" dirty="0">
              <a:solidFill>
                <a:srgbClr val="FF0000"/>
              </a:solidFill>
            </a:endParaRPr>
          </a:p>
        </p:txBody>
      </p:sp>
      <p:sp>
        <p:nvSpPr>
          <p:cNvPr id="8" name="TextBox 7"/>
          <p:cNvSpPr txBox="1"/>
          <p:nvPr/>
        </p:nvSpPr>
        <p:spPr>
          <a:xfrm>
            <a:off x="4627436" y="849008"/>
            <a:ext cx="726779" cy="400110"/>
          </a:xfrm>
          <a:prstGeom prst="rect">
            <a:avLst/>
          </a:prstGeom>
          <a:noFill/>
        </p:spPr>
        <p:txBody>
          <a:bodyPr wrap="square" rtlCol="0">
            <a:spAutoFit/>
          </a:bodyPr>
          <a:lstStyle/>
          <a:p>
            <a:r>
              <a:rPr lang="en-GB" dirty="0" smtClean="0">
                <a:solidFill>
                  <a:srgbClr val="FF0000"/>
                </a:solidFill>
              </a:rPr>
              <a:t>N2</a:t>
            </a:r>
            <a:endParaRPr lang="nl-NL" dirty="0">
              <a:solidFill>
                <a:srgbClr val="FF0000"/>
              </a:solidFill>
            </a:endParaRPr>
          </a:p>
        </p:txBody>
      </p:sp>
      <p:sp>
        <p:nvSpPr>
          <p:cNvPr id="9" name="TextBox 8"/>
          <p:cNvSpPr txBox="1"/>
          <p:nvPr/>
        </p:nvSpPr>
        <p:spPr>
          <a:xfrm>
            <a:off x="4133281" y="578130"/>
            <a:ext cx="458935" cy="400110"/>
          </a:xfrm>
          <a:prstGeom prst="rect">
            <a:avLst/>
          </a:prstGeom>
          <a:noFill/>
        </p:spPr>
        <p:txBody>
          <a:bodyPr wrap="square" rtlCol="0">
            <a:spAutoFit/>
          </a:bodyPr>
          <a:lstStyle/>
          <a:p>
            <a:r>
              <a:rPr lang="en-GB" dirty="0">
                <a:solidFill>
                  <a:srgbClr val="181DFC"/>
                </a:solidFill>
              </a:rPr>
              <a:t>S</a:t>
            </a:r>
            <a:endParaRPr lang="nl-NL" dirty="0">
              <a:solidFill>
                <a:srgbClr val="181DFC"/>
              </a:solidFill>
            </a:endParaRPr>
          </a:p>
        </p:txBody>
      </p:sp>
      <p:sp>
        <p:nvSpPr>
          <p:cNvPr id="10" name="TextBox 9"/>
          <p:cNvSpPr txBox="1"/>
          <p:nvPr/>
        </p:nvSpPr>
        <p:spPr>
          <a:xfrm>
            <a:off x="998888" y="470972"/>
            <a:ext cx="770572" cy="369332"/>
          </a:xfrm>
          <a:prstGeom prst="rect">
            <a:avLst/>
          </a:prstGeom>
          <a:noFill/>
        </p:spPr>
        <p:txBody>
          <a:bodyPr wrap="square" rtlCol="0">
            <a:spAutoFit/>
          </a:bodyPr>
          <a:lstStyle/>
          <a:p>
            <a:pPr algn="ctr" fontAlgn="auto">
              <a:spcBef>
                <a:spcPts val="0"/>
              </a:spcBef>
              <a:spcAft>
                <a:spcPts val="0"/>
              </a:spcAft>
              <a:defRPr/>
            </a:pPr>
            <a:r>
              <a:rPr lang="nl-NL" sz="1800" b="0" i="1" kern="0" dirty="0" smtClean="0">
                <a:solidFill>
                  <a:srgbClr val="FFFFFF"/>
                </a:solidFill>
              </a:rPr>
              <a:t>BG2</a:t>
            </a:r>
          </a:p>
        </p:txBody>
      </p:sp>
      <p:cxnSp>
        <p:nvCxnSpPr>
          <p:cNvPr id="11" name="Straight Connector 10"/>
          <p:cNvCxnSpPr/>
          <p:nvPr/>
        </p:nvCxnSpPr>
        <p:spPr bwMode="auto">
          <a:xfrm flipH="1" flipV="1">
            <a:off x="1769460" y="633525"/>
            <a:ext cx="2514508" cy="415538"/>
          </a:xfrm>
          <a:prstGeom prst="line">
            <a:avLst/>
          </a:prstGeom>
          <a:solidFill>
            <a:schemeClr val="accent1"/>
          </a:solidFill>
          <a:ln w="15875" cap="flat" cmpd="sng" algn="ctr">
            <a:solidFill>
              <a:srgbClr val="00B050"/>
            </a:solidFill>
            <a:prstDash val="solid"/>
            <a:round/>
            <a:headEnd type="none" w="med" len="med"/>
            <a:tailEnd type="none" w="med" len="med"/>
          </a:ln>
          <a:effectLst/>
        </p:spPr>
      </p:cxnSp>
      <p:sp>
        <p:nvSpPr>
          <p:cNvPr id="12" name="Oval 11"/>
          <p:cNvSpPr/>
          <p:nvPr/>
        </p:nvSpPr>
        <p:spPr bwMode="auto">
          <a:xfrm rot="20331716">
            <a:off x="3181648" y="657124"/>
            <a:ext cx="1449535" cy="642230"/>
          </a:xfrm>
          <a:prstGeom prst="ellipse">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800" b="0" smtClean="0">
              <a:solidFill>
                <a:srgbClr val="000000"/>
              </a:solidFill>
              <a:latin typeface="Tahoma"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3914937625"/>
              </p:ext>
            </p:extLst>
          </p:nvPr>
        </p:nvGraphicFramePr>
        <p:xfrm>
          <a:off x="163336" y="4073084"/>
          <a:ext cx="8825866" cy="2427113"/>
        </p:xfrm>
        <a:graphic>
          <a:graphicData uri="http://schemas.openxmlformats.org/presentationml/2006/ole">
            <mc:AlternateContent xmlns:mc="http://schemas.openxmlformats.org/markup-compatibility/2006">
              <mc:Choice xmlns:v="urn:schemas-microsoft-com:vml" Requires="v">
                <p:oleObj spid="_x0000_s8205" name="Acrobat Document" r:id="rId7" imgW="9906000" imgH="2724060" progId="AcroExch.Document.7">
                  <p:embed/>
                </p:oleObj>
              </mc:Choice>
              <mc:Fallback>
                <p:oleObj name="Acrobat Document" r:id="rId7" imgW="9906000" imgH="2724060" progId="AcroExch.Document.7">
                  <p:embed/>
                  <p:pic>
                    <p:nvPicPr>
                      <p:cNvPr id="0" name=""/>
                      <p:cNvPicPr/>
                      <p:nvPr/>
                    </p:nvPicPr>
                    <p:blipFill>
                      <a:blip r:embed="rId8"/>
                      <a:stretch>
                        <a:fillRect/>
                      </a:stretch>
                    </p:blipFill>
                    <p:spPr>
                      <a:xfrm>
                        <a:off x="163336" y="4073084"/>
                        <a:ext cx="8825866" cy="2427113"/>
                      </a:xfrm>
                      <a:prstGeom prst="rect">
                        <a:avLst/>
                      </a:prstGeom>
                    </p:spPr>
                  </p:pic>
                </p:oleObj>
              </mc:Fallback>
            </mc:AlternateContent>
          </a:graphicData>
        </a:graphic>
      </p:graphicFrame>
    </p:spTree>
    <p:extLst>
      <p:ext uri="{BB962C8B-B14F-4D97-AF65-F5344CB8AC3E}">
        <p14:creationId xmlns:p14="http://schemas.microsoft.com/office/powerpoint/2010/main" val="18502886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2">
            <a:extLst>
              <a:ext uri="{28A0092B-C50C-407E-A947-70E740481C1C}">
                <a14:useLocalDpi xmlns:a14="http://schemas.microsoft.com/office/drawing/2010/main" val="0"/>
              </a:ext>
            </a:extLst>
          </a:blip>
          <a:srcRect l="14014" r="33295"/>
          <a:stretch>
            <a:fillRect/>
          </a:stretch>
        </p:blipFill>
        <p:spPr bwMode="auto">
          <a:xfrm>
            <a:off x="7680325" y="2762250"/>
            <a:ext cx="2654300"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76200"/>
            <a:ext cx="8229600" cy="1143000"/>
          </a:xfrm>
        </p:spPr>
        <p:txBody>
          <a:bodyPr/>
          <a:lstStyle/>
          <a:p>
            <a:pPr>
              <a:defRPr/>
            </a:pPr>
            <a:r>
              <a:rPr lang="en-GB" dirty="0" smtClean="0"/>
              <a:t>Observations summarized</a:t>
            </a:r>
            <a:endParaRPr lang="nl-NL" dirty="0"/>
          </a:p>
        </p:txBody>
      </p:sp>
      <p:sp>
        <p:nvSpPr>
          <p:cNvPr id="4" name="TextBox 3"/>
          <p:cNvSpPr txBox="1">
            <a:spLocks noChangeArrowheads="1"/>
          </p:cNvSpPr>
          <p:nvPr/>
        </p:nvSpPr>
        <p:spPr bwMode="auto">
          <a:xfrm>
            <a:off x="395288" y="1219200"/>
            <a:ext cx="8424862"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eaLnBrk="0" hangingPunct="0">
              <a:defRPr/>
            </a:pPr>
            <a:r>
              <a:rPr lang="en-US" sz="2000" b="0" dirty="0" smtClean="0">
                <a:solidFill>
                  <a:srgbClr val="FFFFFF"/>
                </a:solidFill>
                <a:cs typeface="+mn-cs"/>
              </a:rPr>
              <a:t>Single side measurements (true at both sides):</a:t>
            </a:r>
          </a:p>
          <a:p>
            <a:pPr marL="342900" indent="-342900" eaLnBrk="0" hangingPunct="0">
              <a:buFontTx/>
              <a:buChar char="-"/>
              <a:defRPr/>
            </a:pPr>
            <a:endParaRPr lang="en-US" sz="2000" b="0" dirty="0" smtClean="0">
              <a:solidFill>
                <a:srgbClr val="FFFFFF"/>
              </a:solidFill>
              <a:cs typeface="+mn-cs"/>
            </a:endParaRPr>
          </a:p>
          <a:p>
            <a:pPr marL="342900" indent="-342900" eaLnBrk="0" hangingPunct="0">
              <a:buFontTx/>
              <a:buChar char="-"/>
              <a:defRPr/>
            </a:pPr>
            <a:r>
              <a:rPr lang="en-US" sz="2000" b="0" dirty="0" smtClean="0">
                <a:solidFill>
                  <a:srgbClr val="FFFFFF"/>
                </a:solidFill>
                <a:cs typeface="+mn-cs"/>
              </a:rPr>
              <a:t>Zero bias feature has been reproduced</a:t>
            </a:r>
          </a:p>
          <a:p>
            <a:pPr marL="342900" indent="-342900" eaLnBrk="0" hangingPunct="0">
              <a:buFontTx/>
              <a:buChar char="-"/>
              <a:defRPr/>
            </a:pPr>
            <a:r>
              <a:rPr lang="en-US" sz="2000" b="0" dirty="0" smtClean="0">
                <a:solidFill>
                  <a:srgbClr val="FFFFFF"/>
                </a:solidFill>
                <a:cs typeface="+mn-cs"/>
              </a:rPr>
              <a:t>In B, gate space: peak - </a:t>
            </a:r>
            <a:r>
              <a:rPr lang="en-US" sz="2000" b="0" dirty="0" err="1" smtClean="0">
                <a:solidFill>
                  <a:srgbClr val="FFFFFF"/>
                </a:solidFill>
                <a:cs typeface="+mn-cs"/>
              </a:rPr>
              <a:t>splitted</a:t>
            </a:r>
            <a:r>
              <a:rPr lang="en-US" sz="2000" b="0" dirty="0" smtClean="0">
                <a:solidFill>
                  <a:srgbClr val="FFFFFF"/>
                </a:solidFill>
                <a:cs typeface="+mn-cs"/>
              </a:rPr>
              <a:t> peak oscillations</a:t>
            </a:r>
          </a:p>
          <a:p>
            <a:pPr marL="342900" indent="-342900" eaLnBrk="0" hangingPunct="0">
              <a:buFontTx/>
              <a:buChar char="-"/>
              <a:defRPr/>
            </a:pPr>
            <a:r>
              <a:rPr lang="en-US" sz="2000" b="0" dirty="0" smtClean="0">
                <a:solidFill>
                  <a:srgbClr val="FFFFFF"/>
                </a:solidFill>
                <a:cs typeface="+mn-cs"/>
              </a:rPr>
              <a:t>First gate under S contact is crucial to observe this</a:t>
            </a:r>
          </a:p>
          <a:p>
            <a:pPr marL="342900" indent="-342900" eaLnBrk="0" hangingPunct="0">
              <a:buFontTx/>
              <a:buChar char="-"/>
              <a:defRPr/>
            </a:pPr>
            <a:endParaRPr lang="en-US" sz="2000" b="0" dirty="0" smtClean="0">
              <a:solidFill>
                <a:srgbClr val="FFFFFF"/>
              </a:solidFill>
              <a:cs typeface="+mn-cs"/>
            </a:endParaRPr>
          </a:p>
          <a:p>
            <a:pPr eaLnBrk="0" hangingPunct="0">
              <a:defRPr/>
            </a:pPr>
            <a:endParaRPr lang="en-US" sz="2000" b="0" dirty="0" smtClean="0">
              <a:solidFill>
                <a:srgbClr val="FFFFFF"/>
              </a:solidFill>
              <a:cs typeface="+mn-cs"/>
            </a:endParaRPr>
          </a:p>
          <a:p>
            <a:pPr eaLnBrk="0" hangingPunct="0">
              <a:defRPr/>
            </a:pPr>
            <a:endParaRPr lang="en-US" sz="2000" b="0" dirty="0">
              <a:solidFill>
                <a:srgbClr val="FFFFFF"/>
              </a:solidFill>
              <a:cs typeface="+mn-cs"/>
            </a:endParaRPr>
          </a:p>
          <a:p>
            <a:pPr eaLnBrk="0" hangingPunct="0">
              <a:defRPr/>
            </a:pPr>
            <a:r>
              <a:rPr lang="en-US" sz="2000" b="0" dirty="0" smtClean="0">
                <a:solidFill>
                  <a:srgbClr val="FFFFFF"/>
                </a:solidFill>
                <a:cs typeface="+mn-cs"/>
              </a:rPr>
              <a:t>Both sides measurements:</a:t>
            </a:r>
          </a:p>
          <a:p>
            <a:pPr eaLnBrk="0" hangingPunct="0">
              <a:defRPr/>
            </a:pPr>
            <a:endParaRPr lang="en-US" sz="2000" b="0" dirty="0" smtClean="0">
              <a:solidFill>
                <a:srgbClr val="FFFFFF"/>
              </a:solidFill>
              <a:cs typeface="+mn-cs"/>
            </a:endParaRPr>
          </a:p>
          <a:p>
            <a:pPr marL="342900" indent="-342900" eaLnBrk="0" hangingPunct="0">
              <a:buFontTx/>
              <a:buChar char="-"/>
              <a:defRPr/>
            </a:pPr>
            <a:r>
              <a:rPr lang="en-US" sz="2000" b="0" dirty="0" smtClean="0">
                <a:solidFill>
                  <a:srgbClr val="FFFFFF"/>
                </a:solidFill>
                <a:cs typeface="+mn-cs"/>
              </a:rPr>
              <a:t>Peak patterns globally similar at both sides</a:t>
            </a:r>
          </a:p>
          <a:p>
            <a:pPr marL="342900" indent="-342900" eaLnBrk="0" hangingPunct="0">
              <a:buFontTx/>
              <a:buChar char="-"/>
              <a:defRPr/>
            </a:pPr>
            <a:r>
              <a:rPr lang="en-US" sz="2000" b="0" dirty="0" smtClean="0">
                <a:solidFill>
                  <a:srgbClr val="FFFFFF"/>
                </a:solidFill>
                <a:cs typeface="+mn-cs"/>
              </a:rPr>
              <a:t>There is no correlation at detailed level</a:t>
            </a:r>
          </a:p>
          <a:p>
            <a:pPr marL="342900" indent="-342900" eaLnBrk="0" hangingPunct="0">
              <a:buFontTx/>
              <a:buChar char="-"/>
              <a:defRPr/>
            </a:pPr>
            <a:r>
              <a:rPr lang="en-US" sz="2000" b="0" dirty="0" smtClean="0">
                <a:solidFill>
                  <a:srgbClr val="FFFFFF"/>
                </a:solidFill>
                <a:cs typeface="+mn-cs"/>
              </a:rPr>
              <a:t>Middle gate under S contact is capable of tuning </a:t>
            </a:r>
            <a:r>
              <a:rPr lang="en-US" sz="2000" b="0" dirty="0" smtClean="0">
                <a:solidFill>
                  <a:srgbClr val="FFFFFF"/>
                </a:solidFill>
                <a:cs typeface="+mn-cs"/>
              </a:rPr>
              <a:t>peak (splitting)</a:t>
            </a:r>
            <a:endParaRPr lang="en-US" sz="2000" b="0" dirty="0" smtClean="0">
              <a:solidFill>
                <a:srgbClr val="FFFFFF"/>
              </a:solidFill>
              <a:cs typeface="+mn-cs"/>
            </a:endParaRPr>
          </a:p>
        </p:txBody>
      </p:sp>
    </p:spTree>
    <p:extLst>
      <p:ext uri="{BB962C8B-B14F-4D97-AF65-F5344CB8AC3E}">
        <p14:creationId xmlns:p14="http://schemas.microsoft.com/office/powerpoint/2010/main" val="382788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5.55556E-7 -1.11111E-6 L -0.1184 -0.00139 " pathEditMode="relative" rAng="0" ptsTypes="AA">
                                      <p:cBhvr>
                                        <p:cTn id="6" dur="250" fill="hold"/>
                                        <p:tgtEl>
                                          <p:spTgt spid="10"/>
                                        </p:tgtEl>
                                        <p:attrNameLst>
                                          <p:attrName>ppt_x</p:attrName>
                                          <p:attrName>ppt_y</p:attrName>
                                        </p:attrNameLst>
                                      </p:cBhvr>
                                      <p:rCtr x="-5920" y="-69"/>
                                    </p:animMotion>
                                  </p:childTnLst>
                                </p:cTn>
                              </p:par>
                              <p:par>
                                <p:cTn id="7" presetID="1" presetClass="entr" presetSubtype="0" fill="hold" nodeType="withEffect">
                                  <p:stCondLst>
                                    <p:cond delay="0"/>
                                  </p:stCondLst>
                                  <p:childTnLst>
                                    <p:set>
                                      <p:cBhvr>
                                        <p:cTn id="8" dur="1" fill="hold">
                                          <p:stCondLst>
                                            <p:cond delay="0"/>
                                          </p:stCondLst>
                                        </p:cTn>
                                        <p:tgtEl>
                                          <p:spTgt spid="4">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6331920" cy="1143000"/>
          </a:xfrm>
        </p:spPr>
        <p:txBody>
          <a:bodyPr/>
          <a:lstStyle/>
          <a:p>
            <a:r>
              <a:rPr lang="en-US" dirty="0" smtClean="0"/>
              <a:t>Outlook: Braiding</a:t>
            </a:r>
            <a:endParaRPr lang="en-GB"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1920" y="647766"/>
            <a:ext cx="2431080" cy="301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974"/>
          <a:stretch/>
        </p:blipFill>
        <p:spPr bwMode="auto">
          <a:xfrm>
            <a:off x="5555868" y="4294552"/>
            <a:ext cx="3207132" cy="2010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41"/>
          <p:cNvSpPr txBox="1">
            <a:spLocks noChangeArrowheads="1"/>
          </p:cNvSpPr>
          <p:nvPr/>
        </p:nvSpPr>
        <p:spPr bwMode="auto">
          <a:xfrm>
            <a:off x="5994997" y="3807023"/>
            <a:ext cx="276800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b="0" dirty="0" err="1" smtClean="0">
                <a:latin typeface="+mj-lt"/>
              </a:rPr>
              <a:t>Alicea</a:t>
            </a:r>
            <a:r>
              <a:rPr lang="en-US" sz="1400" b="0" dirty="0" smtClean="0">
                <a:latin typeface="+mj-lt"/>
              </a:rPr>
              <a:t> et </a:t>
            </a:r>
            <a:r>
              <a:rPr lang="en-US" sz="1400" b="0" dirty="0">
                <a:latin typeface="+mj-lt"/>
              </a:rPr>
              <a:t>al. </a:t>
            </a:r>
            <a:r>
              <a:rPr lang="en-US" sz="1400" b="0" dirty="0" smtClean="0">
                <a:latin typeface="+mj-lt"/>
              </a:rPr>
              <a:t>Nature Physics </a:t>
            </a:r>
            <a:r>
              <a:rPr lang="en-US" sz="1400" b="0" dirty="0" smtClean="0">
                <a:latin typeface="+mj-lt"/>
              </a:rPr>
              <a:t>2011</a:t>
            </a:r>
            <a:endParaRPr lang="en-US" sz="1400" b="0" dirty="0">
              <a:latin typeface="+mj-lt"/>
            </a:endParaRPr>
          </a:p>
        </p:txBody>
      </p:sp>
      <p:sp>
        <p:nvSpPr>
          <p:cNvPr id="9" name="Text Box 41"/>
          <p:cNvSpPr txBox="1">
            <a:spLocks noChangeArrowheads="1"/>
          </p:cNvSpPr>
          <p:nvPr/>
        </p:nvSpPr>
        <p:spPr bwMode="auto">
          <a:xfrm>
            <a:off x="6874533" y="6321623"/>
            <a:ext cx="188846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b="0" dirty="0" err="1" smtClean="0">
                <a:latin typeface="+mj-lt"/>
              </a:rPr>
              <a:t>Hyart</a:t>
            </a:r>
            <a:r>
              <a:rPr lang="en-US" sz="1400" b="0" dirty="0" smtClean="0">
                <a:latin typeface="+mj-lt"/>
              </a:rPr>
              <a:t> et </a:t>
            </a:r>
            <a:r>
              <a:rPr lang="en-US" sz="1400" b="0" dirty="0">
                <a:latin typeface="+mj-lt"/>
              </a:rPr>
              <a:t>al. </a:t>
            </a:r>
            <a:r>
              <a:rPr lang="en-US" sz="1400" b="0" dirty="0" smtClean="0">
                <a:latin typeface="+mj-lt"/>
              </a:rPr>
              <a:t>PRB 2013</a:t>
            </a:r>
            <a:endParaRPr lang="en-US" sz="1400" b="0" dirty="0">
              <a:latin typeface="+mj-lt"/>
            </a:endParaRPr>
          </a:p>
        </p:txBody>
      </p:sp>
      <p:pic>
        <p:nvPicPr>
          <p:cNvPr id="10" name="Picture 9" descr="RB519_Pat_76.tif"/>
          <p:cNvPicPr>
            <a:picLocks noChangeAspect="1"/>
          </p:cNvPicPr>
          <p:nvPr/>
        </p:nvPicPr>
        <p:blipFill>
          <a:blip r:embed="rId4" cstate="print"/>
          <a:srcRect l="13776" t="36441" r="9838" b="37993"/>
          <a:stretch>
            <a:fillRect/>
          </a:stretch>
        </p:blipFill>
        <p:spPr>
          <a:xfrm>
            <a:off x="508416" y="1676400"/>
            <a:ext cx="5486581" cy="1377177"/>
          </a:xfrm>
          <a:prstGeom prst="rect">
            <a:avLst/>
          </a:prstGeom>
        </p:spPr>
      </p:pic>
      <p:pic>
        <p:nvPicPr>
          <p:cNvPr id="11" name="Picture 3" descr="J:\Ludo\Samples\15A\15A3L\SEM\Device SEM\CLOS_013.TIF"/>
          <p:cNvPicPr>
            <a:picLocks noChangeAspect="1" noChangeArrowheads="1"/>
          </p:cNvPicPr>
          <p:nvPr/>
        </p:nvPicPr>
        <p:blipFill rotWithShape="1">
          <a:blip r:embed="rId5">
            <a:extLst>
              <a:ext uri="{28A0092B-C50C-407E-A947-70E740481C1C}">
                <a14:useLocalDpi xmlns:a14="http://schemas.microsoft.com/office/drawing/2010/main" val="0"/>
              </a:ext>
            </a:extLst>
          </a:blip>
          <a:srcRect l="27570" t="23759" r="16674" b="12494"/>
          <a:stretch/>
        </p:blipFill>
        <p:spPr bwMode="auto">
          <a:xfrm>
            <a:off x="990600" y="3381476"/>
            <a:ext cx="3429000" cy="2940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4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2">
            <a:extLst>
              <a:ext uri="{28A0092B-C50C-407E-A947-70E740481C1C}">
                <a14:useLocalDpi xmlns:a14="http://schemas.microsoft.com/office/drawing/2010/main" val="0"/>
              </a:ext>
            </a:extLst>
          </a:blip>
          <a:srcRect l="14014" r="33295"/>
          <a:stretch>
            <a:fillRect/>
          </a:stretch>
        </p:blipFill>
        <p:spPr bwMode="auto">
          <a:xfrm>
            <a:off x="6489700" y="2762250"/>
            <a:ext cx="2654300"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76200"/>
            <a:ext cx="8229600" cy="1143000"/>
          </a:xfrm>
        </p:spPr>
        <p:txBody>
          <a:bodyPr/>
          <a:lstStyle/>
          <a:p>
            <a:pPr>
              <a:defRPr/>
            </a:pPr>
            <a:r>
              <a:rPr lang="en-GB" dirty="0" smtClean="0"/>
              <a:t>Observations summarized</a:t>
            </a:r>
            <a:endParaRPr lang="nl-NL" dirty="0"/>
          </a:p>
        </p:txBody>
      </p:sp>
      <p:sp>
        <p:nvSpPr>
          <p:cNvPr id="4" name="TextBox 3"/>
          <p:cNvSpPr txBox="1">
            <a:spLocks noChangeArrowheads="1"/>
          </p:cNvSpPr>
          <p:nvPr/>
        </p:nvSpPr>
        <p:spPr bwMode="auto">
          <a:xfrm>
            <a:off x="395288" y="1219200"/>
            <a:ext cx="8424862"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eaLnBrk="0" hangingPunct="0">
              <a:defRPr/>
            </a:pPr>
            <a:r>
              <a:rPr lang="en-US" sz="2000" b="0" dirty="0" smtClean="0">
                <a:solidFill>
                  <a:srgbClr val="FFFFFF"/>
                </a:solidFill>
                <a:cs typeface="+mn-cs"/>
              </a:rPr>
              <a:t>Single side measurements (true at both sides):</a:t>
            </a:r>
          </a:p>
          <a:p>
            <a:pPr marL="342900" indent="-342900" eaLnBrk="0" hangingPunct="0">
              <a:buFontTx/>
              <a:buChar char="-"/>
              <a:defRPr/>
            </a:pPr>
            <a:endParaRPr lang="en-US" sz="2000" b="0" dirty="0" smtClean="0">
              <a:solidFill>
                <a:srgbClr val="FFFFFF"/>
              </a:solidFill>
              <a:cs typeface="+mn-cs"/>
            </a:endParaRPr>
          </a:p>
          <a:p>
            <a:pPr marL="342900" indent="-342900" eaLnBrk="0" hangingPunct="0">
              <a:buFontTx/>
              <a:buChar char="-"/>
              <a:defRPr/>
            </a:pPr>
            <a:r>
              <a:rPr lang="en-US" sz="2000" b="0" dirty="0" smtClean="0">
                <a:solidFill>
                  <a:srgbClr val="FFFFFF"/>
                </a:solidFill>
                <a:cs typeface="+mn-cs"/>
              </a:rPr>
              <a:t>Zero bias feature has been reproduced</a:t>
            </a:r>
          </a:p>
          <a:p>
            <a:pPr marL="342900" indent="-342900" eaLnBrk="0" hangingPunct="0">
              <a:buFontTx/>
              <a:buChar char="-"/>
              <a:defRPr/>
            </a:pPr>
            <a:r>
              <a:rPr lang="en-US" sz="2000" b="0" dirty="0" smtClean="0">
                <a:solidFill>
                  <a:srgbClr val="FFFFFF"/>
                </a:solidFill>
                <a:cs typeface="+mn-cs"/>
              </a:rPr>
              <a:t>In B, gate space: peak - </a:t>
            </a:r>
            <a:r>
              <a:rPr lang="en-US" sz="2000" b="0" dirty="0" err="1" smtClean="0">
                <a:solidFill>
                  <a:srgbClr val="FFFFFF"/>
                </a:solidFill>
                <a:cs typeface="+mn-cs"/>
              </a:rPr>
              <a:t>splitted</a:t>
            </a:r>
            <a:r>
              <a:rPr lang="en-US" sz="2000" b="0" dirty="0" smtClean="0">
                <a:solidFill>
                  <a:srgbClr val="FFFFFF"/>
                </a:solidFill>
                <a:cs typeface="+mn-cs"/>
              </a:rPr>
              <a:t> peak oscillations</a:t>
            </a:r>
          </a:p>
          <a:p>
            <a:pPr marL="342900" indent="-342900" eaLnBrk="0" hangingPunct="0">
              <a:buFontTx/>
              <a:buChar char="-"/>
              <a:defRPr/>
            </a:pPr>
            <a:r>
              <a:rPr lang="en-US" sz="2000" b="0" dirty="0" smtClean="0">
                <a:solidFill>
                  <a:srgbClr val="FFFFFF"/>
                </a:solidFill>
                <a:cs typeface="+mn-cs"/>
              </a:rPr>
              <a:t>First gate under S contact is crucial to observe this</a:t>
            </a:r>
          </a:p>
          <a:p>
            <a:pPr marL="342900" indent="-342900" eaLnBrk="0" hangingPunct="0">
              <a:buFontTx/>
              <a:buChar char="-"/>
              <a:defRPr/>
            </a:pPr>
            <a:endParaRPr lang="en-US" sz="2000" b="0" dirty="0" smtClean="0">
              <a:solidFill>
                <a:srgbClr val="FFFFFF"/>
              </a:solidFill>
              <a:cs typeface="+mn-cs"/>
            </a:endParaRPr>
          </a:p>
          <a:p>
            <a:pPr eaLnBrk="0" hangingPunct="0">
              <a:defRPr/>
            </a:pPr>
            <a:endParaRPr lang="en-US" sz="2000" b="0" dirty="0" smtClean="0">
              <a:solidFill>
                <a:srgbClr val="FFFFFF"/>
              </a:solidFill>
              <a:cs typeface="+mn-cs"/>
            </a:endParaRPr>
          </a:p>
          <a:p>
            <a:pPr eaLnBrk="0" hangingPunct="0">
              <a:defRPr/>
            </a:pPr>
            <a:endParaRPr lang="en-US" sz="2000" b="0" dirty="0">
              <a:solidFill>
                <a:srgbClr val="FFFFFF"/>
              </a:solidFill>
              <a:cs typeface="+mn-cs"/>
            </a:endParaRPr>
          </a:p>
          <a:p>
            <a:pPr eaLnBrk="0" hangingPunct="0">
              <a:defRPr/>
            </a:pPr>
            <a:r>
              <a:rPr lang="en-US" sz="2000" b="0" dirty="0" smtClean="0">
                <a:solidFill>
                  <a:srgbClr val="FFFFFF"/>
                </a:solidFill>
                <a:cs typeface="+mn-cs"/>
              </a:rPr>
              <a:t>Both sides measurements:</a:t>
            </a:r>
          </a:p>
          <a:p>
            <a:pPr eaLnBrk="0" hangingPunct="0">
              <a:defRPr/>
            </a:pPr>
            <a:endParaRPr lang="en-US" sz="2000" b="0" dirty="0" smtClean="0">
              <a:solidFill>
                <a:srgbClr val="FFFFFF"/>
              </a:solidFill>
              <a:cs typeface="+mn-cs"/>
            </a:endParaRPr>
          </a:p>
          <a:p>
            <a:pPr marL="342900" indent="-342900" eaLnBrk="0" hangingPunct="0">
              <a:buFontTx/>
              <a:buChar char="-"/>
              <a:defRPr/>
            </a:pPr>
            <a:r>
              <a:rPr lang="en-US" sz="2000" b="0" dirty="0" smtClean="0">
                <a:solidFill>
                  <a:srgbClr val="FFFFFF"/>
                </a:solidFill>
                <a:cs typeface="+mn-cs"/>
              </a:rPr>
              <a:t>Peak patterns globally similar at both sides</a:t>
            </a:r>
          </a:p>
          <a:p>
            <a:pPr marL="342900" indent="-342900" eaLnBrk="0" hangingPunct="0">
              <a:buFontTx/>
              <a:buChar char="-"/>
              <a:defRPr/>
            </a:pPr>
            <a:r>
              <a:rPr lang="en-US" sz="2000" b="0" dirty="0" smtClean="0">
                <a:solidFill>
                  <a:srgbClr val="FFFFFF"/>
                </a:solidFill>
                <a:cs typeface="+mn-cs"/>
              </a:rPr>
              <a:t>There is no correlation at detailed level</a:t>
            </a:r>
          </a:p>
          <a:p>
            <a:pPr marL="342900" indent="-342900" eaLnBrk="0" hangingPunct="0">
              <a:buFontTx/>
              <a:buChar char="-"/>
              <a:defRPr/>
            </a:pPr>
            <a:r>
              <a:rPr lang="en-US" sz="2000" b="0" dirty="0" smtClean="0">
                <a:solidFill>
                  <a:srgbClr val="FFFFFF"/>
                </a:solidFill>
                <a:cs typeface="+mn-cs"/>
              </a:rPr>
              <a:t>Middle gate under S contact is capable of tuning </a:t>
            </a:r>
            <a:r>
              <a:rPr lang="en-US" sz="2000" b="0" dirty="0" smtClean="0">
                <a:solidFill>
                  <a:srgbClr val="FFFFFF"/>
                </a:solidFill>
                <a:cs typeface="+mn-cs"/>
              </a:rPr>
              <a:t>peak (splitting)</a:t>
            </a:r>
            <a:endParaRPr lang="en-US" sz="2000" b="0" dirty="0" smtClean="0">
              <a:solidFill>
                <a:srgbClr val="FFFFFF"/>
              </a:solidFill>
              <a:cs typeface="+mn-cs"/>
            </a:endParaRPr>
          </a:p>
        </p:txBody>
      </p:sp>
      <p:sp>
        <p:nvSpPr>
          <p:cNvPr id="5" name="Rectangle 4"/>
          <p:cNvSpPr/>
          <p:nvPr/>
        </p:nvSpPr>
        <p:spPr bwMode="auto">
          <a:xfrm>
            <a:off x="0" y="5943600"/>
            <a:ext cx="5638800" cy="9144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1800" b="0" kern="0" dirty="0" smtClean="0">
              <a:solidFill>
                <a:srgbClr val="FFFFFF"/>
              </a:solidFill>
            </a:endParaRPr>
          </a:p>
        </p:txBody>
      </p:sp>
      <p:pic>
        <p:nvPicPr>
          <p:cNvPr id="6" name="Picture 5"/>
          <p:cNvPicPr>
            <a:picLocks noChangeAspect="1"/>
          </p:cNvPicPr>
          <p:nvPr/>
        </p:nvPicPr>
        <p:blipFill>
          <a:blip r:embed="rId3"/>
          <a:stretch>
            <a:fillRect/>
          </a:stretch>
        </p:blipFill>
        <p:spPr>
          <a:xfrm>
            <a:off x="3409356" y="5922764"/>
            <a:ext cx="2153244" cy="1011436"/>
          </a:xfrm>
          <a:prstGeom prst="rect">
            <a:avLst/>
          </a:prstGeom>
        </p:spPr>
      </p:pic>
      <p:pic>
        <p:nvPicPr>
          <p:cNvPr id="7" name="Picture 6"/>
          <p:cNvPicPr>
            <a:picLocks noChangeAspect="1"/>
          </p:cNvPicPr>
          <p:nvPr/>
        </p:nvPicPr>
        <p:blipFill>
          <a:blip r:embed="rId4"/>
          <a:stretch>
            <a:fillRect/>
          </a:stretch>
        </p:blipFill>
        <p:spPr>
          <a:xfrm>
            <a:off x="1447800" y="6177156"/>
            <a:ext cx="1905000" cy="452244"/>
          </a:xfrm>
          <a:prstGeom prst="rect">
            <a:avLst/>
          </a:prstGeom>
        </p:spPr>
      </p:pic>
      <p:pic>
        <p:nvPicPr>
          <p:cNvPr id="8" name="Picture 7" descr="Screen Shot 2012-06-08 at 13.34.55 .png"/>
          <p:cNvPicPr>
            <a:picLocks noChangeAspect="1"/>
          </p:cNvPicPr>
          <p:nvPr/>
        </p:nvPicPr>
        <p:blipFill>
          <a:blip r:embed="rId5"/>
          <a:stretch>
            <a:fillRect/>
          </a:stretch>
        </p:blipFill>
        <p:spPr>
          <a:xfrm>
            <a:off x="5638800" y="5943600"/>
            <a:ext cx="3533086" cy="914400"/>
          </a:xfrm>
          <a:prstGeom prst="rect">
            <a:avLst/>
          </a:prstGeom>
        </p:spPr>
      </p:pic>
      <p:pic>
        <p:nvPicPr>
          <p:cNvPr id="9" name="Picture 8" descr="FOMlogo_fc.png"/>
          <p:cNvPicPr>
            <a:picLocks noChangeAspect="1"/>
          </p:cNvPicPr>
          <p:nvPr/>
        </p:nvPicPr>
        <p:blipFill>
          <a:blip r:embed="rId6"/>
          <a:stretch>
            <a:fillRect/>
          </a:stretch>
        </p:blipFill>
        <p:spPr>
          <a:xfrm>
            <a:off x="304800" y="6019800"/>
            <a:ext cx="946404" cy="685800"/>
          </a:xfrm>
          <a:prstGeom prst="rect">
            <a:avLst/>
          </a:prstGeom>
        </p:spPr>
      </p:pic>
    </p:spTree>
    <p:extLst>
      <p:ext uri="{BB962C8B-B14F-4D97-AF65-F5344CB8AC3E}">
        <p14:creationId xmlns:p14="http://schemas.microsoft.com/office/powerpoint/2010/main" val="22990411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p:cNvSpPr txBox="1">
            <a:spLocks noChangeArrowheads="1"/>
          </p:cNvSpPr>
          <p:nvPr/>
        </p:nvSpPr>
        <p:spPr bwMode="auto">
          <a:xfrm>
            <a:off x="-901700" y="5016500"/>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nl-NL">
              <a:solidFill>
                <a:srgbClr val="4B4B4B"/>
              </a:solidFill>
              <a:latin typeface="Arial" pitchFamily="34" charset="0"/>
              <a:ea typeface="MS PGothic" pitchFamily="34" charset="-128"/>
              <a:cs typeface="+mn-cs"/>
            </a:endParaRPr>
          </a:p>
        </p:txBody>
      </p:sp>
      <p:pic>
        <p:nvPicPr>
          <p:cNvPr id="7173" name="Picture 2"/>
          <p:cNvPicPr>
            <a:picLocks noChangeAspect="1" noChangeArrowheads="1"/>
          </p:cNvPicPr>
          <p:nvPr/>
        </p:nvPicPr>
        <p:blipFill>
          <a:blip r:embed="rId2">
            <a:extLst>
              <a:ext uri="{28A0092B-C50C-407E-A947-70E740481C1C}">
                <a14:useLocalDpi xmlns:a14="http://schemas.microsoft.com/office/drawing/2010/main" val="0"/>
              </a:ext>
            </a:extLst>
          </a:blip>
          <a:srcRect l="29628" t="11130" r="25079" b="12495"/>
          <a:stretch>
            <a:fillRect/>
          </a:stretch>
        </p:blipFill>
        <p:spPr bwMode="auto">
          <a:xfrm>
            <a:off x="6156325" y="3059113"/>
            <a:ext cx="2879725" cy="273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6" name="TextBox 19"/>
          <p:cNvSpPr txBox="1">
            <a:spLocks noChangeArrowheads="1"/>
          </p:cNvSpPr>
          <p:nvPr/>
        </p:nvSpPr>
        <p:spPr bwMode="auto">
          <a:xfrm>
            <a:off x="4164013" y="2532063"/>
            <a:ext cx="854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r>
              <a:rPr lang="en-US" sz="1800" b="0">
                <a:solidFill>
                  <a:srgbClr val="FFFFFF"/>
                </a:solidFill>
                <a:ea typeface="+mn-ea"/>
                <a:cs typeface="+mn-cs"/>
              </a:rPr>
              <a:t>E</a:t>
            </a:r>
            <a:r>
              <a:rPr lang="en-US" sz="1800" b="0" baseline="-25000">
                <a:solidFill>
                  <a:srgbClr val="FFFFFF"/>
                </a:solidFill>
                <a:ea typeface="+mn-ea"/>
                <a:cs typeface="+mn-cs"/>
              </a:rPr>
              <a:t>Z</a:t>
            </a:r>
            <a:r>
              <a:rPr lang="en-US" sz="1800" b="0">
                <a:solidFill>
                  <a:srgbClr val="FFFFFF"/>
                </a:solidFill>
                <a:ea typeface="+mn-ea"/>
                <a:cs typeface="+mn-cs"/>
              </a:rPr>
              <a:t> = </a:t>
            </a:r>
            <a:r>
              <a:rPr lang="en-US" sz="1800" b="0">
                <a:solidFill>
                  <a:srgbClr val="FFFFFF"/>
                </a:solidFill>
                <a:latin typeface="Symbol" pitchFamily="18" charset="2"/>
                <a:ea typeface="+mn-ea"/>
                <a:cs typeface="+mn-cs"/>
              </a:rPr>
              <a:t>D</a:t>
            </a:r>
          </a:p>
        </p:txBody>
      </p:sp>
      <p:sp>
        <p:nvSpPr>
          <p:cNvPr id="7177" name="TextBox 20"/>
          <p:cNvSpPr txBox="1">
            <a:spLocks noChangeArrowheads="1"/>
          </p:cNvSpPr>
          <p:nvPr/>
        </p:nvSpPr>
        <p:spPr bwMode="auto">
          <a:xfrm>
            <a:off x="7161213" y="2546350"/>
            <a:ext cx="854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r>
              <a:rPr lang="en-US" sz="1800" b="0">
                <a:solidFill>
                  <a:srgbClr val="FFFFFF"/>
                </a:solidFill>
                <a:ea typeface="+mn-ea"/>
                <a:cs typeface="+mn-cs"/>
              </a:rPr>
              <a:t>E</a:t>
            </a:r>
            <a:r>
              <a:rPr lang="en-US" sz="1800" b="0" baseline="-25000">
                <a:solidFill>
                  <a:srgbClr val="FFFFFF"/>
                </a:solidFill>
                <a:ea typeface="+mn-ea"/>
                <a:cs typeface="+mn-cs"/>
              </a:rPr>
              <a:t>Z</a:t>
            </a:r>
            <a:r>
              <a:rPr lang="en-US" sz="1800" b="0">
                <a:solidFill>
                  <a:srgbClr val="FFFFFF"/>
                </a:solidFill>
                <a:ea typeface="+mn-ea"/>
                <a:cs typeface="+mn-cs"/>
              </a:rPr>
              <a:t> &gt; </a:t>
            </a:r>
            <a:r>
              <a:rPr lang="en-US" sz="1800" b="0">
                <a:solidFill>
                  <a:srgbClr val="FFFFFF"/>
                </a:solidFill>
                <a:latin typeface="Symbol" pitchFamily="18" charset="2"/>
                <a:ea typeface="+mn-ea"/>
                <a:cs typeface="+mn-cs"/>
              </a:rPr>
              <a:t>D</a:t>
            </a:r>
          </a:p>
        </p:txBody>
      </p:sp>
      <p:sp>
        <p:nvSpPr>
          <p:cNvPr id="7179" name="TextBox 22"/>
          <p:cNvSpPr txBox="1">
            <a:spLocks noChangeArrowheads="1"/>
          </p:cNvSpPr>
          <p:nvPr/>
        </p:nvSpPr>
        <p:spPr bwMode="auto">
          <a:xfrm>
            <a:off x="4027488" y="5906869"/>
            <a:ext cx="15247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r>
              <a:rPr lang="en-US" sz="1800" b="0" dirty="0" err="1">
                <a:solidFill>
                  <a:srgbClr val="FFFFFF"/>
                </a:solidFill>
                <a:ea typeface="+mn-ea"/>
                <a:cs typeface="+mn-cs"/>
              </a:rPr>
              <a:t>Majorana</a:t>
            </a:r>
            <a:endParaRPr lang="en-US" sz="1800" b="0" dirty="0">
              <a:solidFill>
                <a:srgbClr val="FFFFFF"/>
              </a:solidFill>
              <a:ea typeface="+mn-ea"/>
              <a:cs typeface="+mn-cs"/>
            </a:endParaRPr>
          </a:p>
          <a:p>
            <a:pPr eaLnBrk="0" hangingPunct="0"/>
            <a:r>
              <a:rPr lang="en-US" sz="1800" b="0" dirty="0" smtClean="0">
                <a:solidFill>
                  <a:srgbClr val="FFFFFF"/>
                </a:solidFill>
                <a:ea typeface="+mn-ea"/>
                <a:cs typeface="+mn-cs"/>
              </a:rPr>
              <a:t>Gap is closed</a:t>
            </a:r>
            <a:endParaRPr lang="nl-NL" sz="1800" b="0" dirty="0">
              <a:solidFill>
                <a:srgbClr val="FFFFFF"/>
              </a:solidFill>
              <a:ea typeface="+mn-ea"/>
              <a:cs typeface="+mn-cs"/>
            </a:endParaRPr>
          </a:p>
        </p:txBody>
      </p:sp>
      <p:sp>
        <p:nvSpPr>
          <p:cNvPr id="7180" name="TextBox 23"/>
          <p:cNvSpPr txBox="1">
            <a:spLocks noChangeArrowheads="1"/>
          </p:cNvSpPr>
          <p:nvPr/>
        </p:nvSpPr>
        <p:spPr bwMode="auto">
          <a:xfrm>
            <a:off x="6046788" y="5906869"/>
            <a:ext cx="29813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r>
              <a:rPr lang="en-US" sz="1800" b="0">
                <a:solidFill>
                  <a:srgbClr val="FFFFFF"/>
                </a:solidFill>
                <a:ea typeface="+mn-ea"/>
                <a:cs typeface="+mn-cs"/>
              </a:rPr>
              <a:t>Topological Superconductor</a:t>
            </a:r>
          </a:p>
          <a:p>
            <a:pPr algn="ctr" eaLnBrk="0" hangingPunct="0"/>
            <a:r>
              <a:rPr lang="en-US" sz="1800" b="0">
                <a:solidFill>
                  <a:srgbClr val="FFFFFF"/>
                </a:solidFill>
                <a:ea typeface="+mn-ea"/>
                <a:cs typeface="+mn-cs"/>
              </a:rPr>
              <a:t>“negative gap”</a:t>
            </a:r>
            <a:endParaRPr lang="nl-NL" sz="1800" b="0">
              <a:solidFill>
                <a:srgbClr val="FFFFFF"/>
              </a:solidFill>
              <a:ea typeface="+mn-ea"/>
              <a:cs typeface="+mn-cs"/>
            </a:endParaRPr>
          </a:p>
        </p:txBody>
      </p:sp>
      <p:sp>
        <p:nvSpPr>
          <p:cNvPr id="13" name="Title 1"/>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r>
              <a:rPr lang="en-US" b="0" dirty="0" smtClean="0">
                <a:solidFill>
                  <a:srgbClr val="F0F2A8"/>
                </a:solidFill>
              </a:rPr>
              <a:t>Topological phase transition</a:t>
            </a:r>
            <a:endParaRPr lang="en-GB" b="0" dirty="0">
              <a:solidFill>
                <a:srgbClr val="F0F2A8"/>
              </a:solidFill>
            </a:endParaRPr>
          </a:p>
        </p:txBody>
      </p:sp>
      <mc:AlternateContent xmlns:mc="http://schemas.openxmlformats.org/markup-compatibility/2006" xmlns:a14="http://schemas.microsoft.com/office/drawing/2010/main">
        <mc:Choice Requires="a14">
          <p:sp>
            <p:nvSpPr>
              <p:cNvPr id="14" name="TextBox 13"/>
              <p:cNvSpPr txBox="1"/>
              <p:nvPr/>
            </p:nvSpPr>
            <p:spPr>
              <a:xfrm>
                <a:off x="685800" y="1548568"/>
                <a:ext cx="3525003" cy="5850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latin typeface="Cambria Math"/>
                            </a:rPr>
                          </m:ctrlPr>
                        </m:sSubPr>
                        <m:e>
                          <m:r>
                            <a:rPr lang="en-GB" sz="2400" b="1" i="1" smtClean="0">
                              <a:solidFill>
                                <a:schemeClr val="tx1"/>
                              </a:solidFill>
                              <a:latin typeface="Cambria Math"/>
                            </a:rPr>
                            <m:t>𝑬</m:t>
                          </m:r>
                        </m:e>
                        <m:sub>
                          <m:r>
                            <a:rPr lang="en-GB" sz="2400" b="1" i="1" smtClean="0">
                              <a:solidFill>
                                <a:schemeClr val="tx1"/>
                              </a:solidFill>
                              <a:latin typeface="Cambria Math"/>
                            </a:rPr>
                            <m:t>𝒈𝒂𝒑</m:t>
                          </m:r>
                          <m:r>
                            <a:rPr lang="en-US" sz="2400" b="1" i="1" smtClean="0">
                              <a:solidFill>
                                <a:schemeClr val="tx1"/>
                              </a:solidFill>
                              <a:latin typeface="Cambria Math"/>
                            </a:rPr>
                            <m:t>𝟏</m:t>
                          </m:r>
                        </m:sub>
                      </m:sSub>
                      <m:r>
                        <a:rPr lang="en-GB" sz="2400" b="1" i="1" smtClean="0">
                          <a:solidFill>
                            <a:schemeClr val="tx1"/>
                          </a:solidFill>
                          <a:latin typeface="Cambria Math"/>
                        </a:rPr>
                        <m:t>= </m:t>
                      </m:r>
                      <m:rad>
                        <m:radPr>
                          <m:degHide m:val="on"/>
                          <m:ctrlPr>
                            <a:rPr lang="en-GB" sz="2400" b="1" i="1" smtClean="0">
                              <a:solidFill>
                                <a:schemeClr val="tx1"/>
                              </a:solidFill>
                              <a:latin typeface="Cambria Math"/>
                            </a:rPr>
                          </m:ctrlPr>
                        </m:radPr>
                        <m:deg/>
                        <m:e>
                          <m:sSup>
                            <m:sSupPr>
                              <m:ctrlPr>
                                <a:rPr lang="en-GB" sz="2400" b="1" i="1" smtClean="0">
                                  <a:solidFill>
                                    <a:schemeClr val="tx1"/>
                                  </a:solidFill>
                                  <a:latin typeface="Cambria Math"/>
                                  <a:ea typeface="Cambria Math"/>
                                </a:rPr>
                              </m:ctrlPr>
                            </m:sSupPr>
                            <m:e>
                              <m:r>
                                <a:rPr lang="en-GB" sz="2400" i="1">
                                  <a:solidFill>
                                    <a:schemeClr val="tx1"/>
                                  </a:solidFill>
                                  <a:latin typeface="Cambria Math"/>
                                  <a:ea typeface="Cambria Math"/>
                                </a:rPr>
                                <m:t>𝚫</m:t>
                              </m:r>
                            </m:e>
                            <m:sup>
                              <m:r>
                                <a:rPr lang="en-GB" sz="2400" b="1" i="1" smtClean="0">
                                  <a:solidFill>
                                    <a:schemeClr val="tx1"/>
                                  </a:solidFill>
                                  <a:latin typeface="Cambria Math"/>
                                  <a:ea typeface="Cambria Math"/>
                                </a:rPr>
                                <m:t>𝟐</m:t>
                              </m:r>
                            </m:sup>
                          </m:sSup>
                          <m:r>
                            <a:rPr lang="en-GB" sz="2400" b="1" i="1" smtClean="0">
                              <a:solidFill>
                                <a:schemeClr val="tx1"/>
                              </a:solidFill>
                              <a:latin typeface="Cambria Math"/>
                              <a:ea typeface="Cambria Math"/>
                            </a:rPr>
                            <m:t>+</m:t>
                          </m:r>
                          <m:sSup>
                            <m:sSupPr>
                              <m:ctrlPr>
                                <a:rPr lang="en-GB" sz="2400" b="1" i="1" smtClean="0">
                                  <a:solidFill>
                                    <a:schemeClr val="tx1"/>
                                  </a:solidFill>
                                  <a:latin typeface="Cambria Math"/>
                                  <a:ea typeface="Cambria Math"/>
                                </a:rPr>
                              </m:ctrlPr>
                            </m:sSupPr>
                            <m:e>
                              <m:r>
                                <a:rPr lang="en-GB" sz="2400" b="1" i="1" smtClean="0">
                                  <a:solidFill>
                                    <a:schemeClr val="tx1"/>
                                  </a:solidFill>
                                  <a:latin typeface="Cambria Math"/>
                                  <a:ea typeface="Cambria Math"/>
                                </a:rPr>
                                <m:t>𝝁</m:t>
                              </m:r>
                            </m:e>
                            <m:sup>
                              <m:r>
                                <a:rPr lang="en-GB" sz="2400" b="1" i="1" smtClean="0">
                                  <a:solidFill>
                                    <a:schemeClr val="tx1"/>
                                  </a:solidFill>
                                  <a:latin typeface="Cambria Math"/>
                                  <a:ea typeface="Cambria Math"/>
                                </a:rPr>
                                <m:t>𝟐</m:t>
                              </m:r>
                            </m:sup>
                          </m:sSup>
                        </m:e>
                      </m:rad>
                      <m:r>
                        <a:rPr lang="en-GB" sz="2400" b="1" i="1" smtClean="0">
                          <a:solidFill>
                            <a:schemeClr val="tx1"/>
                          </a:solidFill>
                          <a:latin typeface="Cambria Math"/>
                        </a:rPr>
                        <m:t>−</m:t>
                      </m:r>
                      <m:sSub>
                        <m:sSubPr>
                          <m:ctrlPr>
                            <a:rPr lang="en-GB" sz="2400" b="1" i="1" smtClean="0">
                              <a:solidFill>
                                <a:schemeClr val="tx1"/>
                              </a:solidFill>
                              <a:latin typeface="Cambria Math"/>
                            </a:rPr>
                          </m:ctrlPr>
                        </m:sSubPr>
                        <m:e>
                          <m:r>
                            <a:rPr lang="en-GB" sz="2400" b="1" i="1" smtClean="0">
                              <a:solidFill>
                                <a:schemeClr val="tx1"/>
                              </a:solidFill>
                              <a:latin typeface="Cambria Math"/>
                            </a:rPr>
                            <m:t>𝑬</m:t>
                          </m:r>
                        </m:e>
                        <m:sub>
                          <m:r>
                            <a:rPr lang="en-GB" sz="2400" b="1" i="1" smtClean="0">
                              <a:solidFill>
                                <a:schemeClr val="tx1"/>
                              </a:solidFill>
                              <a:latin typeface="Cambria Math"/>
                            </a:rPr>
                            <m:t>𝒁</m:t>
                          </m:r>
                        </m:sub>
                      </m:sSub>
                    </m:oMath>
                  </m:oMathPara>
                </a14:m>
                <a:endParaRPr lang="nl-NL" sz="2400" dirty="0">
                  <a:solidFill>
                    <a:schemeClr val="tx1"/>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685800" y="1548568"/>
                <a:ext cx="3525003" cy="585032"/>
              </a:xfrm>
              <a:prstGeom prst="rect">
                <a:avLst/>
              </a:prstGeom>
              <a:blipFill rotWithShape="1">
                <a:blip r:embed="rId3"/>
                <a:stretch>
                  <a:fillRect/>
                </a:stretch>
              </a:blipFill>
            </p:spPr>
            <p:txBody>
              <a:bodyPr/>
              <a:lstStyle/>
              <a:p>
                <a:r>
                  <a:rPr lang="en-GB">
                    <a:noFill/>
                  </a:rPr>
                  <a:t> </a:t>
                </a:r>
              </a:p>
            </p:txBody>
          </p:sp>
        </mc:Fallback>
      </mc:AlternateContent>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l="29628" t="11130" r="25079" b="12495"/>
          <a:stretch>
            <a:fillRect/>
          </a:stretch>
        </p:blipFill>
        <p:spPr bwMode="auto">
          <a:xfrm>
            <a:off x="179388" y="3043238"/>
            <a:ext cx="2879725" cy="273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l="29976" t="11263" r="25389" b="12491"/>
          <a:stretch>
            <a:fillRect/>
          </a:stretch>
        </p:blipFill>
        <p:spPr bwMode="auto">
          <a:xfrm>
            <a:off x="3186113" y="3059113"/>
            <a:ext cx="2825750" cy="271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
          <p:cNvSpPr txBox="1">
            <a:spLocks noChangeArrowheads="1"/>
          </p:cNvSpPr>
          <p:nvPr/>
        </p:nvSpPr>
        <p:spPr bwMode="auto">
          <a:xfrm>
            <a:off x="1184275" y="2516188"/>
            <a:ext cx="871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0" hangingPunct="0"/>
            <a:r>
              <a:rPr lang="en-US" sz="1800" b="0">
                <a:solidFill>
                  <a:srgbClr val="FFFFFF"/>
                </a:solidFill>
                <a:ea typeface="+mn-ea"/>
                <a:cs typeface="+mn-cs"/>
              </a:rPr>
              <a:t>E</a:t>
            </a:r>
            <a:r>
              <a:rPr lang="en-US" sz="1800" b="0" baseline="-25000">
                <a:solidFill>
                  <a:srgbClr val="FFFFFF"/>
                </a:solidFill>
                <a:ea typeface="+mn-ea"/>
                <a:cs typeface="+mn-cs"/>
              </a:rPr>
              <a:t>Z</a:t>
            </a:r>
            <a:r>
              <a:rPr lang="en-US" sz="1800" b="0">
                <a:solidFill>
                  <a:srgbClr val="FFFFFF"/>
                </a:solidFill>
                <a:ea typeface="+mn-ea"/>
                <a:cs typeface="+mn-cs"/>
              </a:rPr>
              <a:t> &lt; </a:t>
            </a:r>
            <a:r>
              <a:rPr lang="en-US" sz="1800" b="0">
                <a:solidFill>
                  <a:srgbClr val="FFFFFF"/>
                </a:solidFill>
                <a:latin typeface="Symbol" pitchFamily="18" charset="2"/>
                <a:ea typeface="+mn-ea"/>
                <a:cs typeface="+mn-cs"/>
              </a:rPr>
              <a:t>D</a:t>
            </a:r>
          </a:p>
        </p:txBody>
      </p:sp>
      <p:sp>
        <p:nvSpPr>
          <p:cNvPr id="18" name="TextBox 3"/>
          <p:cNvSpPr txBox="1">
            <a:spLocks noChangeArrowheads="1"/>
          </p:cNvSpPr>
          <p:nvPr/>
        </p:nvSpPr>
        <p:spPr bwMode="auto">
          <a:xfrm>
            <a:off x="396875" y="5890994"/>
            <a:ext cx="2444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0" hangingPunct="0"/>
            <a:r>
              <a:rPr lang="en-US" sz="1800" b="0" dirty="0">
                <a:solidFill>
                  <a:srgbClr val="FFFFFF"/>
                </a:solidFill>
                <a:ea typeface="+mn-ea"/>
                <a:cs typeface="+mn-cs"/>
              </a:rPr>
              <a:t>Trivial Superconductor</a:t>
            </a:r>
          </a:p>
          <a:p>
            <a:pPr algn="ctr" eaLnBrk="0" hangingPunct="0"/>
            <a:r>
              <a:rPr lang="en-US" sz="1800" b="0" dirty="0">
                <a:solidFill>
                  <a:srgbClr val="FFFFFF"/>
                </a:solidFill>
                <a:ea typeface="+mn-ea"/>
                <a:cs typeface="+mn-cs"/>
              </a:rPr>
              <a:t>“positive gap”</a:t>
            </a:r>
            <a:endParaRPr lang="nl-NL" sz="1800" b="0" dirty="0">
              <a:solidFill>
                <a:srgbClr val="FFFFFF"/>
              </a:solidFill>
              <a:ea typeface="+mn-ea"/>
              <a:cs typeface="+mn-cs"/>
            </a:endParaRPr>
          </a:p>
        </p:txBody>
      </p:sp>
      <p:grpSp>
        <p:nvGrpSpPr>
          <p:cNvPr id="19" name="Group 18"/>
          <p:cNvGrpSpPr>
            <a:grpSpLocks noChangeAspect="1"/>
          </p:cNvGrpSpPr>
          <p:nvPr/>
        </p:nvGrpSpPr>
        <p:grpSpPr>
          <a:xfrm>
            <a:off x="5177464" y="1460228"/>
            <a:ext cx="3585536" cy="749572"/>
            <a:chOff x="1258888" y="2349500"/>
            <a:chExt cx="6697662" cy="1400175"/>
          </a:xfrm>
        </p:grpSpPr>
        <p:sp>
          <p:nvSpPr>
            <p:cNvPr id="20" name="AutoShape 2"/>
            <p:cNvSpPr>
              <a:spLocks noChangeArrowheads="1"/>
            </p:cNvSpPr>
            <p:nvPr/>
          </p:nvSpPr>
          <p:spPr bwMode="auto">
            <a:xfrm rot="16200000">
              <a:off x="4294982" y="-38894"/>
              <a:ext cx="338138" cy="5400675"/>
            </a:xfrm>
            <a:prstGeom prst="can">
              <a:avLst>
                <a:gd name="adj" fmla="val 97236"/>
              </a:avLst>
            </a:prstGeom>
            <a:solidFill>
              <a:srgbClr val="215968"/>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fontAlgn="auto">
                <a:spcBef>
                  <a:spcPts val="0"/>
                </a:spcBef>
                <a:spcAft>
                  <a:spcPts val="0"/>
                </a:spcAft>
                <a:defRPr/>
              </a:pPr>
              <a:endParaRPr lang="en-US" kern="0">
                <a:solidFill>
                  <a:sysClr val="windowText" lastClr="000000"/>
                </a:solidFill>
                <a:latin typeface="Calibri"/>
                <a:ea typeface="ＭＳ Ｐゴシック" charset="0"/>
                <a:cs typeface="ＭＳ Ｐゴシック" charset="0"/>
              </a:endParaRPr>
            </a:p>
          </p:txBody>
        </p:sp>
        <p:grpSp>
          <p:nvGrpSpPr>
            <p:cNvPr id="21" name="Group 1"/>
            <p:cNvGrpSpPr>
              <a:grpSpLocks/>
            </p:cNvGrpSpPr>
            <p:nvPr/>
          </p:nvGrpSpPr>
          <p:grpSpPr bwMode="auto">
            <a:xfrm>
              <a:off x="1258888" y="2971800"/>
              <a:ext cx="1433512" cy="777875"/>
              <a:chOff x="179512" y="5301208"/>
              <a:chExt cx="1433513" cy="777935"/>
            </a:xfrm>
          </p:grpSpPr>
          <p:pic>
            <p:nvPicPr>
              <p:cNvPr id="28" name="Picture 16" descr="gamma.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512" y="5301208"/>
                <a:ext cx="1207439" cy="71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17"/>
              <p:cNvSpPr>
                <a:spLocks noChangeArrowheads="1"/>
              </p:cNvSpPr>
              <p:nvPr/>
            </p:nvSpPr>
            <p:spPr bwMode="auto">
              <a:xfrm>
                <a:off x="408112" y="5682237"/>
                <a:ext cx="325438" cy="39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nl-NL" sz="2000">
                    <a:solidFill>
                      <a:srgbClr val="FFFFFF"/>
                    </a:solidFill>
                    <a:latin typeface="Chalkduster"/>
                    <a:ea typeface="Chalkduster"/>
                    <a:cs typeface="Chalkduster"/>
                  </a:rPr>
                  <a:t>1</a:t>
                </a:r>
                <a:endParaRPr lang="en-US" sz="2000" b="1">
                  <a:solidFill>
                    <a:srgbClr val="FFFFFF"/>
                  </a:solidFill>
                  <a:ea typeface="MS PGothic" pitchFamily="34" charset="-128"/>
                </a:endParaRPr>
              </a:p>
            </p:txBody>
          </p:sp>
          <p:sp>
            <p:nvSpPr>
              <p:cNvPr id="30" name="Rectangle 18"/>
              <p:cNvSpPr>
                <a:spLocks noChangeArrowheads="1"/>
              </p:cNvSpPr>
              <p:nvPr/>
            </p:nvSpPr>
            <p:spPr bwMode="auto">
              <a:xfrm>
                <a:off x="1287587" y="5682237"/>
                <a:ext cx="325438" cy="39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nl-NL" sz="2000">
                    <a:solidFill>
                      <a:srgbClr val="FFFFFF"/>
                    </a:solidFill>
                    <a:latin typeface="Chalkduster"/>
                    <a:ea typeface="Chalkduster"/>
                    <a:cs typeface="Chalkduster"/>
                  </a:rPr>
                  <a:t>1</a:t>
                </a:r>
                <a:endParaRPr lang="en-US" sz="2000" b="1">
                  <a:solidFill>
                    <a:srgbClr val="FFFFFF"/>
                  </a:solidFill>
                  <a:ea typeface="MS PGothic" pitchFamily="34" charset="-128"/>
                </a:endParaRPr>
              </a:p>
            </p:txBody>
          </p:sp>
        </p:grpSp>
        <p:grpSp>
          <p:nvGrpSpPr>
            <p:cNvPr id="22" name="Group 20"/>
            <p:cNvGrpSpPr>
              <a:grpSpLocks/>
            </p:cNvGrpSpPr>
            <p:nvPr/>
          </p:nvGrpSpPr>
          <p:grpSpPr bwMode="auto">
            <a:xfrm>
              <a:off x="6523038" y="2971800"/>
              <a:ext cx="1433512" cy="777875"/>
              <a:chOff x="179512" y="5301208"/>
              <a:chExt cx="1433854" cy="777935"/>
            </a:xfrm>
          </p:grpSpPr>
          <p:pic>
            <p:nvPicPr>
              <p:cNvPr id="25" name="Picture 21" descr="gamma.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9512" y="5301208"/>
                <a:ext cx="1207439" cy="71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2"/>
              <p:cNvSpPr>
                <a:spLocks noChangeArrowheads="1"/>
              </p:cNvSpPr>
              <p:nvPr/>
            </p:nvSpPr>
            <p:spPr bwMode="auto">
              <a:xfrm>
                <a:off x="408166" y="5682237"/>
                <a:ext cx="325515" cy="39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nl-NL" sz="2000">
                    <a:solidFill>
                      <a:srgbClr val="FFFFFF"/>
                    </a:solidFill>
                    <a:latin typeface="Chalkduster"/>
                    <a:ea typeface="Chalkduster"/>
                    <a:cs typeface="Chalkduster"/>
                  </a:rPr>
                  <a:t>2</a:t>
                </a:r>
                <a:endParaRPr lang="en-US" sz="2000" b="1">
                  <a:solidFill>
                    <a:srgbClr val="FFFFFF"/>
                  </a:solidFill>
                  <a:ea typeface="MS PGothic" pitchFamily="34" charset="-128"/>
                </a:endParaRPr>
              </a:p>
            </p:txBody>
          </p:sp>
          <p:sp>
            <p:nvSpPr>
              <p:cNvPr id="27" name="Rectangle 23"/>
              <p:cNvSpPr>
                <a:spLocks noChangeArrowheads="1"/>
              </p:cNvSpPr>
              <p:nvPr/>
            </p:nvSpPr>
            <p:spPr bwMode="auto">
              <a:xfrm>
                <a:off x="1287851" y="5682237"/>
                <a:ext cx="325515" cy="396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nl-NL" sz="2000">
                    <a:solidFill>
                      <a:srgbClr val="FFFFFF"/>
                    </a:solidFill>
                    <a:latin typeface="Chalkduster"/>
                    <a:ea typeface="Chalkduster"/>
                    <a:cs typeface="Chalkduster"/>
                  </a:rPr>
                  <a:t>2</a:t>
                </a:r>
                <a:endParaRPr lang="en-US" sz="2000" b="1">
                  <a:solidFill>
                    <a:srgbClr val="FFFFFF"/>
                  </a:solidFill>
                  <a:ea typeface="MS PGothic" pitchFamily="34" charset="-128"/>
                </a:endParaRPr>
              </a:p>
            </p:txBody>
          </p:sp>
        </p:grpSp>
        <p:sp>
          <p:nvSpPr>
            <p:cNvPr id="23" name="5-Point Star 22"/>
            <p:cNvSpPr/>
            <p:nvPr/>
          </p:nvSpPr>
          <p:spPr>
            <a:xfrm>
              <a:off x="1906588" y="2349500"/>
              <a:ext cx="504825" cy="530225"/>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nl-NL"/>
            </a:p>
          </p:txBody>
        </p:sp>
        <p:sp>
          <p:nvSpPr>
            <p:cNvPr id="24" name="5-Point Star 9"/>
            <p:cNvSpPr/>
            <p:nvPr/>
          </p:nvSpPr>
          <p:spPr>
            <a:xfrm>
              <a:off x="6731000" y="2349500"/>
              <a:ext cx="504825" cy="530225"/>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nl-NL"/>
            </a:p>
          </p:txBody>
        </p:sp>
      </p:grpSp>
    </p:spTree>
    <p:extLst>
      <p:ext uri="{BB962C8B-B14F-4D97-AF65-F5344CB8AC3E}">
        <p14:creationId xmlns:p14="http://schemas.microsoft.com/office/powerpoint/2010/main" val="7229011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1996594" y="204936"/>
            <a:ext cx="5166206" cy="1981200"/>
            <a:chOff x="1996594" y="76200"/>
            <a:chExt cx="5166206" cy="1981200"/>
          </a:xfrm>
        </p:grpSpPr>
        <p:grpSp>
          <p:nvGrpSpPr>
            <p:cNvPr id="35" name="Group 34"/>
            <p:cNvGrpSpPr/>
            <p:nvPr/>
          </p:nvGrpSpPr>
          <p:grpSpPr>
            <a:xfrm>
              <a:off x="2057400" y="76200"/>
              <a:ext cx="5105400" cy="1981200"/>
              <a:chOff x="2057400" y="304800"/>
              <a:chExt cx="5105400" cy="1981200"/>
            </a:xfrm>
          </p:grpSpPr>
          <p:sp>
            <p:nvSpPr>
              <p:cNvPr id="39" name="Rounded Rectangle 38"/>
              <p:cNvSpPr/>
              <p:nvPr/>
            </p:nvSpPr>
            <p:spPr bwMode="auto">
              <a:xfrm>
                <a:off x="2057400" y="304800"/>
                <a:ext cx="5105400" cy="1981200"/>
              </a:xfrm>
              <a:prstGeom prst="roundRect">
                <a:avLst/>
              </a:prstGeom>
              <a:solidFill>
                <a:srgbClr val="FFFFFF">
                  <a:lumMod val="95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auto">
                  <a:spcBef>
                    <a:spcPts val="0"/>
                  </a:spcBef>
                  <a:spcAft>
                    <a:spcPts val="0"/>
                  </a:spcAft>
                  <a:defRPr/>
                </a:pPr>
                <a:endParaRPr lang="nl-NL" kern="0">
                  <a:solidFill>
                    <a:srgbClr val="FFFFFF"/>
                  </a:solidFill>
                  <a:cs typeface="+mn-cs"/>
                </a:endParaRPr>
              </a:p>
            </p:txBody>
          </p:sp>
          <p:pic>
            <p:nvPicPr>
              <p:cNvPr id="40" name="Picture 39" descr="elektrostatisc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 y="381000"/>
                <a:ext cx="4724400" cy="1826801"/>
              </a:xfrm>
              <a:prstGeom prst="rect">
                <a:avLst/>
              </a:prstGeom>
            </p:spPr>
          </p:pic>
        </p:grpSp>
        <p:sp>
          <p:nvSpPr>
            <p:cNvPr id="36" name="AutoShape 2"/>
            <p:cNvSpPr>
              <a:spLocks noChangeArrowheads="1"/>
            </p:cNvSpPr>
            <p:nvPr/>
          </p:nvSpPr>
          <p:spPr bwMode="auto">
            <a:xfrm rot="16200000">
              <a:off x="4610101" y="-1866900"/>
              <a:ext cx="152399" cy="4800600"/>
            </a:xfrm>
            <a:prstGeom prst="can">
              <a:avLst>
                <a:gd name="adj" fmla="val 86418"/>
              </a:avLst>
            </a:prstGeom>
            <a:solidFill>
              <a:srgbClr val="4BACC6">
                <a:lumMod val="50000"/>
              </a:srgbClr>
            </a:solidFill>
            <a:ln w="9525">
              <a:noFill/>
              <a:round/>
              <a:headEnd/>
              <a:tailEnd/>
            </a:ln>
            <a:effectLst/>
          </p:spPr>
          <p:txBody>
            <a:bodyPr wrap="none" anchor="ctr"/>
            <a:lstStyle/>
            <a:p>
              <a:pPr fontAlgn="auto">
                <a:spcBef>
                  <a:spcPts val="0"/>
                </a:spcBef>
                <a:spcAft>
                  <a:spcPts val="0"/>
                </a:spcAft>
                <a:defRPr/>
              </a:pPr>
              <a:endParaRPr lang="en-US" kern="0">
                <a:solidFill>
                  <a:sysClr val="windowText" lastClr="000000"/>
                </a:solidFill>
                <a:latin typeface="Calibri"/>
                <a:cs typeface="+mn-cs"/>
              </a:endParaRPr>
            </a:p>
          </p:txBody>
        </p:sp>
        <p:sp>
          <p:nvSpPr>
            <p:cNvPr id="37" name="Rounded Rectangle 36"/>
            <p:cNvSpPr/>
            <p:nvPr/>
          </p:nvSpPr>
          <p:spPr bwMode="auto">
            <a:xfrm>
              <a:off x="2978150" y="685800"/>
              <a:ext cx="457200" cy="152400"/>
            </a:xfrm>
            <a:prstGeom prst="roundRect">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auto">
                <a:spcBef>
                  <a:spcPts val="0"/>
                </a:spcBef>
                <a:spcAft>
                  <a:spcPts val="0"/>
                </a:spcAft>
                <a:defRPr/>
              </a:pPr>
              <a:endParaRPr lang="nl-NL" kern="0">
                <a:solidFill>
                  <a:srgbClr val="FFFFFF"/>
                </a:solidFill>
                <a:cs typeface="+mn-cs"/>
              </a:endParaRPr>
            </a:p>
          </p:txBody>
        </p:sp>
        <p:sp>
          <p:nvSpPr>
            <p:cNvPr id="38" name="TextBox 37"/>
            <p:cNvSpPr txBox="1"/>
            <p:nvPr/>
          </p:nvSpPr>
          <p:spPr>
            <a:xfrm>
              <a:off x="1996594" y="1161605"/>
              <a:ext cx="460182" cy="400110"/>
            </a:xfrm>
            <a:prstGeom prst="rect">
              <a:avLst/>
            </a:prstGeom>
            <a:noFill/>
          </p:spPr>
          <p:txBody>
            <a:bodyPr wrap="none" rtlCol="0">
              <a:spAutoFit/>
            </a:bodyPr>
            <a:lstStyle/>
            <a:p>
              <a:pPr fontAlgn="auto">
                <a:spcBef>
                  <a:spcPts val="0"/>
                </a:spcBef>
                <a:spcAft>
                  <a:spcPts val="0"/>
                </a:spcAft>
                <a:defRPr/>
              </a:pPr>
              <a:r>
                <a:rPr lang="nl-NL" kern="0" dirty="0">
                  <a:solidFill>
                    <a:srgbClr val="000000"/>
                  </a:solidFill>
                  <a:cs typeface="+mn-cs"/>
                </a:rPr>
                <a:t>E</a:t>
              </a:r>
              <a:r>
                <a:rPr lang="nl-NL" kern="0" baseline="-25000" dirty="0">
                  <a:solidFill>
                    <a:srgbClr val="000000"/>
                  </a:solidFill>
                  <a:cs typeface="+mn-cs"/>
                </a:rPr>
                <a:t>F</a:t>
              </a:r>
            </a:p>
          </p:txBody>
        </p:sp>
      </p:grpSp>
      <p:grpSp>
        <p:nvGrpSpPr>
          <p:cNvPr id="42" name="Group 41"/>
          <p:cNvGrpSpPr/>
          <p:nvPr/>
        </p:nvGrpSpPr>
        <p:grpSpPr>
          <a:xfrm>
            <a:off x="2057400" y="2404396"/>
            <a:ext cx="5105400" cy="1981200"/>
            <a:chOff x="2057400" y="2209800"/>
            <a:chExt cx="5105400" cy="1981200"/>
          </a:xfrm>
        </p:grpSpPr>
        <p:sp>
          <p:nvSpPr>
            <p:cNvPr id="44" name="Rounded Rectangle 43"/>
            <p:cNvSpPr/>
            <p:nvPr/>
          </p:nvSpPr>
          <p:spPr bwMode="auto">
            <a:xfrm>
              <a:off x="2057400" y="2209800"/>
              <a:ext cx="5105400" cy="1981200"/>
            </a:xfrm>
            <a:prstGeom prst="roundRect">
              <a:avLst/>
            </a:prstGeom>
            <a:solidFill>
              <a:srgbClr val="FFFFFF">
                <a:lumMod val="95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auto">
                <a:spcBef>
                  <a:spcPts val="0"/>
                </a:spcBef>
                <a:spcAft>
                  <a:spcPts val="0"/>
                </a:spcAft>
                <a:defRPr/>
              </a:pPr>
              <a:endParaRPr lang="nl-NL" kern="0">
                <a:solidFill>
                  <a:srgbClr val="FFFFFF"/>
                </a:solidFill>
                <a:cs typeface="+mn-cs"/>
              </a:endParaRPr>
            </a:p>
          </p:txBody>
        </p:sp>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2273266"/>
              <a:ext cx="4724400" cy="1826801"/>
            </a:xfrm>
            <a:prstGeom prst="rect">
              <a:avLst/>
            </a:prstGeom>
          </p:spPr>
        </p:pic>
        <p:grpSp>
          <p:nvGrpSpPr>
            <p:cNvPr id="46" name="Group 45"/>
            <p:cNvGrpSpPr/>
            <p:nvPr/>
          </p:nvGrpSpPr>
          <p:grpSpPr>
            <a:xfrm>
              <a:off x="2286001" y="2284926"/>
              <a:ext cx="4800600" cy="686874"/>
              <a:chOff x="2286001" y="2437326"/>
              <a:chExt cx="4800600" cy="686874"/>
            </a:xfrm>
          </p:grpSpPr>
          <p:sp>
            <p:nvSpPr>
              <p:cNvPr id="47" name="AutoShape 2"/>
              <p:cNvSpPr>
                <a:spLocks noChangeArrowheads="1"/>
              </p:cNvSpPr>
              <p:nvPr/>
            </p:nvSpPr>
            <p:spPr bwMode="auto">
              <a:xfrm rot="16200000">
                <a:off x="4610101" y="419100"/>
                <a:ext cx="152399" cy="4800600"/>
              </a:xfrm>
              <a:prstGeom prst="can">
                <a:avLst>
                  <a:gd name="adj" fmla="val 86418"/>
                </a:avLst>
              </a:prstGeom>
              <a:solidFill>
                <a:srgbClr val="4BACC6">
                  <a:lumMod val="50000"/>
                </a:srgbClr>
              </a:solidFill>
              <a:ln w="9525">
                <a:noFill/>
                <a:round/>
                <a:headEnd/>
                <a:tailEnd/>
              </a:ln>
              <a:effectLst/>
            </p:spPr>
            <p:txBody>
              <a:bodyPr wrap="none" anchor="ctr"/>
              <a:lstStyle/>
              <a:p>
                <a:pPr fontAlgn="auto">
                  <a:spcBef>
                    <a:spcPts val="0"/>
                  </a:spcBef>
                  <a:spcAft>
                    <a:spcPts val="0"/>
                  </a:spcAft>
                  <a:defRPr/>
                </a:pPr>
                <a:endParaRPr lang="en-US" kern="0">
                  <a:solidFill>
                    <a:sysClr val="windowText" lastClr="000000"/>
                  </a:solidFill>
                  <a:latin typeface="Calibri"/>
                  <a:cs typeface="+mn-cs"/>
                </a:endParaRPr>
              </a:p>
            </p:txBody>
          </p:sp>
          <p:sp>
            <p:nvSpPr>
              <p:cNvPr id="48" name="Rounded Rectangle 47"/>
              <p:cNvSpPr/>
              <p:nvPr/>
            </p:nvSpPr>
            <p:spPr bwMode="auto">
              <a:xfrm>
                <a:off x="2978150" y="2971800"/>
                <a:ext cx="457200" cy="152400"/>
              </a:xfrm>
              <a:prstGeom prst="roundRect">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auto">
                  <a:spcBef>
                    <a:spcPts val="0"/>
                  </a:spcBef>
                  <a:spcAft>
                    <a:spcPts val="0"/>
                  </a:spcAft>
                  <a:defRPr/>
                </a:pPr>
                <a:endParaRPr lang="nl-NL" kern="0">
                  <a:solidFill>
                    <a:srgbClr val="FFFFFF"/>
                  </a:solidFill>
                  <a:cs typeface="+mn-cs"/>
                </a:endParaRPr>
              </a:p>
            </p:txBody>
          </p:sp>
          <p:sp>
            <p:nvSpPr>
              <p:cNvPr id="49" name="Rectangle 48"/>
              <p:cNvSpPr/>
              <p:nvPr/>
            </p:nvSpPr>
            <p:spPr bwMode="auto">
              <a:xfrm>
                <a:off x="3365321" y="2437326"/>
                <a:ext cx="3374540" cy="288000"/>
              </a:xfrm>
              <a:prstGeom prst="rect">
                <a:avLst/>
              </a:prstGeom>
              <a:solidFill>
                <a:srgbClr val="F1817E"/>
              </a:solidFill>
              <a:ln w="9525" cap="flat" cmpd="sng" algn="ctr">
                <a:solidFill>
                  <a:srgbClr val="F1817E"/>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200" b="0" kern="0" dirty="0">
                    <a:solidFill>
                      <a:sysClr val="window" lastClr="FFFFFF"/>
                    </a:solidFill>
                    <a:latin typeface="Calibri"/>
                    <a:cs typeface="+mn-cs"/>
                  </a:rPr>
                  <a:t>superconductor</a:t>
                </a:r>
              </a:p>
            </p:txBody>
          </p:sp>
        </p:grpSp>
      </p:grpSp>
      <p:grpSp>
        <p:nvGrpSpPr>
          <p:cNvPr id="51" name="Group 50"/>
          <p:cNvGrpSpPr/>
          <p:nvPr/>
        </p:nvGrpSpPr>
        <p:grpSpPr>
          <a:xfrm>
            <a:off x="2057400" y="4616152"/>
            <a:ext cx="5105400" cy="1981200"/>
            <a:chOff x="2057400" y="4343400"/>
            <a:chExt cx="5105400" cy="1981200"/>
          </a:xfrm>
        </p:grpSpPr>
        <p:grpSp>
          <p:nvGrpSpPr>
            <p:cNvPr id="53" name="Group 52"/>
            <p:cNvGrpSpPr/>
            <p:nvPr/>
          </p:nvGrpSpPr>
          <p:grpSpPr>
            <a:xfrm>
              <a:off x="2057400" y="4343400"/>
              <a:ext cx="5105400" cy="1981200"/>
              <a:chOff x="2057400" y="4343400"/>
              <a:chExt cx="5105400" cy="1981200"/>
            </a:xfrm>
          </p:grpSpPr>
          <p:grpSp>
            <p:nvGrpSpPr>
              <p:cNvPr id="57" name="Group 56"/>
              <p:cNvGrpSpPr/>
              <p:nvPr/>
            </p:nvGrpSpPr>
            <p:grpSpPr>
              <a:xfrm>
                <a:off x="2057400" y="4343400"/>
                <a:ext cx="5105400" cy="1981200"/>
                <a:chOff x="2057400" y="4572000"/>
                <a:chExt cx="5105400" cy="1981200"/>
              </a:xfrm>
            </p:grpSpPr>
            <p:sp>
              <p:nvSpPr>
                <p:cNvPr id="64" name="Rounded Rectangle 63"/>
                <p:cNvSpPr/>
                <p:nvPr/>
              </p:nvSpPr>
              <p:spPr bwMode="auto">
                <a:xfrm>
                  <a:off x="2057400" y="4572000"/>
                  <a:ext cx="5105400" cy="1981200"/>
                </a:xfrm>
                <a:prstGeom prst="roundRect">
                  <a:avLst/>
                </a:prstGeom>
                <a:solidFill>
                  <a:srgbClr val="FFFFFF">
                    <a:lumMod val="9500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auto">
                    <a:spcBef>
                      <a:spcPts val="0"/>
                    </a:spcBef>
                    <a:spcAft>
                      <a:spcPts val="0"/>
                    </a:spcAft>
                    <a:defRPr/>
                  </a:pPr>
                  <a:endParaRPr lang="nl-NL" kern="0">
                    <a:solidFill>
                      <a:srgbClr val="FFFFFF"/>
                    </a:solidFill>
                    <a:cs typeface="+mn-cs"/>
                  </a:endParaRPr>
                </a:p>
              </p:txBody>
            </p:sp>
            <p:pic>
              <p:nvPicPr>
                <p:cNvPr id="65" name="Picture 6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0" y="4709128"/>
                  <a:ext cx="4571999" cy="1767872"/>
                </a:xfrm>
                <a:prstGeom prst="rect">
                  <a:avLst/>
                </a:prstGeom>
              </p:spPr>
            </p:pic>
          </p:grpSp>
          <p:grpSp>
            <p:nvGrpSpPr>
              <p:cNvPr id="58" name="Group 57"/>
              <p:cNvGrpSpPr/>
              <p:nvPr/>
            </p:nvGrpSpPr>
            <p:grpSpPr>
              <a:xfrm>
                <a:off x="2286001" y="4429012"/>
                <a:ext cx="4800600" cy="676388"/>
                <a:chOff x="2286001" y="2447812"/>
                <a:chExt cx="4800600" cy="676388"/>
              </a:xfrm>
            </p:grpSpPr>
            <p:sp>
              <p:nvSpPr>
                <p:cNvPr id="61" name="AutoShape 2"/>
                <p:cNvSpPr>
                  <a:spLocks noChangeArrowheads="1"/>
                </p:cNvSpPr>
                <p:nvPr/>
              </p:nvSpPr>
              <p:spPr bwMode="auto">
                <a:xfrm rot="16200000">
                  <a:off x="4610101" y="419100"/>
                  <a:ext cx="152399" cy="4800600"/>
                </a:xfrm>
                <a:prstGeom prst="can">
                  <a:avLst>
                    <a:gd name="adj" fmla="val 86418"/>
                  </a:avLst>
                </a:prstGeom>
                <a:solidFill>
                  <a:srgbClr val="4BACC6">
                    <a:lumMod val="50000"/>
                  </a:srgbClr>
                </a:solidFill>
                <a:ln w="9525">
                  <a:noFill/>
                  <a:round/>
                  <a:headEnd/>
                  <a:tailEnd/>
                </a:ln>
                <a:effectLst/>
              </p:spPr>
              <p:txBody>
                <a:bodyPr wrap="none" anchor="ctr"/>
                <a:lstStyle/>
                <a:p>
                  <a:pPr fontAlgn="auto">
                    <a:spcBef>
                      <a:spcPts val="0"/>
                    </a:spcBef>
                    <a:spcAft>
                      <a:spcPts val="0"/>
                    </a:spcAft>
                    <a:defRPr/>
                  </a:pPr>
                  <a:endParaRPr lang="en-US" kern="0">
                    <a:solidFill>
                      <a:sysClr val="windowText" lastClr="000000"/>
                    </a:solidFill>
                    <a:latin typeface="Calibri"/>
                    <a:cs typeface="+mn-cs"/>
                  </a:endParaRPr>
                </a:p>
              </p:txBody>
            </p:sp>
            <p:sp>
              <p:nvSpPr>
                <p:cNvPr id="62" name="Rounded Rectangle 61"/>
                <p:cNvSpPr/>
                <p:nvPr/>
              </p:nvSpPr>
              <p:spPr bwMode="auto">
                <a:xfrm>
                  <a:off x="2978150" y="2971800"/>
                  <a:ext cx="457200" cy="152400"/>
                </a:xfrm>
                <a:prstGeom prst="roundRect">
                  <a:avLst/>
                </a:prstGeom>
                <a:solidFill>
                  <a:srgbClr val="FF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auto">
                    <a:spcBef>
                      <a:spcPts val="0"/>
                    </a:spcBef>
                    <a:spcAft>
                      <a:spcPts val="0"/>
                    </a:spcAft>
                    <a:defRPr/>
                  </a:pPr>
                  <a:endParaRPr lang="nl-NL" kern="0">
                    <a:solidFill>
                      <a:srgbClr val="FFFFFF"/>
                    </a:solidFill>
                    <a:cs typeface="+mn-cs"/>
                  </a:endParaRPr>
                </a:p>
              </p:txBody>
            </p:sp>
            <p:sp>
              <p:nvSpPr>
                <p:cNvPr id="63" name="Rectangle 62"/>
                <p:cNvSpPr/>
                <p:nvPr/>
              </p:nvSpPr>
              <p:spPr bwMode="auto">
                <a:xfrm>
                  <a:off x="3448229" y="2447812"/>
                  <a:ext cx="3240000" cy="288000"/>
                </a:xfrm>
                <a:prstGeom prst="rect">
                  <a:avLst/>
                </a:prstGeom>
                <a:solidFill>
                  <a:srgbClr val="F1817E"/>
                </a:solidFill>
                <a:ln w="9525" cap="flat" cmpd="sng" algn="ctr">
                  <a:solidFill>
                    <a:srgbClr val="F1817E"/>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200" b="0" kern="0" dirty="0">
                      <a:solidFill>
                        <a:sysClr val="window" lastClr="FFFFFF"/>
                      </a:solidFill>
                      <a:latin typeface="Calibri"/>
                      <a:cs typeface="+mn-cs"/>
                    </a:rPr>
                    <a:t>superconductor</a:t>
                  </a:r>
                </a:p>
              </p:txBody>
            </p:sp>
          </p:grpSp>
          <p:cxnSp>
            <p:nvCxnSpPr>
              <p:cNvPr id="59" name="Straight Arrow Connector 58"/>
              <p:cNvCxnSpPr/>
              <p:nvPr/>
            </p:nvCxnSpPr>
            <p:spPr bwMode="auto">
              <a:xfrm flipH="1">
                <a:off x="5715000" y="4978398"/>
                <a:ext cx="533400" cy="0"/>
              </a:xfrm>
              <a:prstGeom prst="straightConnector1">
                <a:avLst/>
              </a:prstGeom>
              <a:solidFill>
                <a:srgbClr val="00CC99"/>
              </a:solidFill>
              <a:ln w="38100" cap="flat" cmpd="sng" algn="ctr">
                <a:solidFill>
                  <a:srgbClr val="FF0000"/>
                </a:solidFill>
                <a:prstDash val="solid"/>
                <a:round/>
                <a:headEnd type="none" w="med" len="med"/>
                <a:tailEnd type="arrow"/>
              </a:ln>
              <a:effectLst/>
            </p:spPr>
          </p:cxnSp>
          <p:sp>
            <p:nvSpPr>
              <p:cNvPr id="60" name="TextBox 59"/>
              <p:cNvSpPr txBox="1"/>
              <p:nvPr/>
            </p:nvSpPr>
            <p:spPr>
              <a:xfrm>
                <a:off x="5425545" y="4787901"/>
                <a:ext cx="369888" cy="400110"/>
              </a:xfrm>
              <a:prstGeom prst="rect">
                <a:avLst/>
              </a:prstGeom>
              <a:noFill/>
            </p:spPr>
            <p:txBody>
              <a:bodyPr wrap="none" rtlCol="0">
                <a:spAutoFit/>
              </a:bodyPr>
              <a:lstStyle/>
              <a:p>
                <a:pPr fontAlgn="auto">
                  <a:spcBef>
                    <a:spcPts val="0"/>
                  </a:spcBef>
                  <a:spcAft>
                    <a:spcPts val="0"/>
                  </a:spcAft>
                  <a:defRPr/>
                </a:pPr>
                <a:r>
                  <a:rPr lang="nl-NL" kern="0">
                    <a:solidFill>
                      <a:srgbClr val="FF0000"/>
                    </a:solidFill>
                    <a:cs typeface="+mn-cs"/>
                  </a:rPr>
                  <a:t>B</a:t>
                </a:r>
                <a:endParaRPr lang="nl-NL" kern="0" baseline="-25000">
                  <a:solidFill>
                    <a:srgbClr val="FF0000"/>
                  </a:solidFill>
                  <a:cs typeface="+mn-cs"/>
                </a:endParaRPr>
              </a:p>
            </p:txBody>
          </p:sp>
        </p:grpSp>
        <p:grpSp>
          <p:nvGrpSpPr>
            <p:cNvPr id="54" name="Group 53"/>
            <p:cNvGrpSpPr/>
            <p:nvPr/>
          </p:nvGrpSpPr>
          <p:grpSpPr>
            <a:xfrm>
              <a:off x="6183312" y="4919135"/>
              <a:ext cx="569428" cy="510175"/>
              <a:chOff x="6183312" y="4919135"/>
              <a:chExt cx="569428" cy="510175"/>
            </a:xfrm>
          </p:grpSpPr>
          <p:cxnSp>
            <p:nvCxnSpPr>
              <p:cNvPr id="55" name="Straight Arrow Connector 54"/>
              <p:cNvCxnSpPr/>
              <p:nvPr/>
            </p:nvCxnSpPr>
            <p:spPr bwMode="auto">
              <a:xfrm>
                <a:off x="6189132" y="4919135"/>
                <a:ext cx="0" cy="474133"/>
              </a:xfrm>
              <a:prstGeom prst="straightConnector1">
                <a:avLst/>
              </a:prstGeom>
              <a:solidFill>
                <a:srgbClr val="00CC99"/>
              </a:solidFill>
              <a:ln w="38100" cap="flat" cmpd="sng" algn="ctr">
                <a:solidFill>
                  <a:srgbClr val="FF0000"/>
                </a:solidFill>
                <a:prstDash val="solid"/>
                <a:round/>
                <a:headEnd type="none" w="med" len="med"/>
                <a:tailEnd type="arrow"/>
              </a:ln>
              <a:effectLst/>
            </p:spPr>
          </p:cxnSp>
          <p:sp>
            <p:nvSpPr>
              <p:cNvPr id="56" name="TextBox 55"/>
              <p:cNvSpPr txBox="1"/>
              <p:nvPr/>
            </p:nvSpPr>
            <p:spPr>
              <a:xfrm>
                <a:off x="6183312" y="5029200"/>
                <a:ext cx="569428" cy="400110"/>
              </a:xfrm>
              <a:prstGeom prst="rect">
                <a:avLst/>
              </a:prstGeom>
              <a:noFill/>
            </p:spPr>
            <p:txBody>
              <a:bodyPr wrap="none" rtlCol="0">
                <a:spAutoFit/>
              </a:bodyPr>
              <a:lstStyle/>
              <a:p>
                <a:pPr fontAlgn="auto">
                  <a:spcBef>
                    <a:spcPts val="0"/>
                  </a:spcBef>
                  <a:spcAft>
                    <a:spcPts val="0"/>
                  </a:spcAft>
                  <a:defRPr/>
                </a:pPr>
                <a:r>
                  <a:rPr lang="nl-NL" kern="0">
                    <a:solidFill>
                      <a:srgbClr val="FF0000"/>
                    </a:solidFill>
                    <a:cs typeface="+mn-cs"/>
                  </a:rPr>
                  <a:t>B</a:t>
                </a:r>
                <a:r>
                  <a:rPr lang="nl-NL" kern="0" baseline="-25000">
                    <a:solidFill>
                      <a:srgbClr val="FF0000"/>
                    </a:solidFill>
                    <a:cs typeface="+mn-cs"/>
                  </a:rPr>
                  <a:t>so</a:t>
                </a:r>
              </a:p>
            </p:txBody>
          </p:sp>
        </p:grpSp>
      </p:grpSp>
    </p:spTree>
    <p:extLst>
      <p:ext uri="{BB962C8B-B14F-4D97-AF65-F5344CB8AC3E}">
        <p14:creationId xmlns:p14="http://schemas.microsoft.com/office/powerpoint/2010/main" val="92920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1"/>
          <p:cNvSpPr txBox="1">
            <a:spLocks/>
          </p:cNvSpPr>
          <p:nvPr/>
        </p:nvSpPr>
        <p:spPr>
          <a:xfrm>
            <a:off x="-76200" y="76200"/>
            <a:ext cx="9144000" cy="1143000"/>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a:lstStyle>
          <a:p>
            <a:pPr eaLnBrk="1" hangingPunct="1">
              <a:defRPr/>
            </a:pPr>
            <a:r>
              <a:rPr lang="nl-NL" sz="4000" b="0" kern="0" dirty="0" smtClean="0"/>
              <a:t>Tunneling experiment</a:t>
            </a:r>
          </a:p>
        </p:txBody>
      </p:sp>
      <p:grpSp>
        <p:nvGrpSpPr>
          <p:cNvPr id="2" name="Group 1"/>
          <p:cNvGrpSpPr/>
          <p:nvPr/>
        </p:nvGrpSpPr>
        <p:grpSpPr>
          <a:xfrm>
            <a:off x="4205606" y="2600810"/>
            <a:ext cx="4800600" cy="4095750"/>
            <a:chOff x="3810000" y="2533650"/>
            <a:chExt cx="4800600" cy="4095750"/>
          </a:xfrm>
        </p:grpSpPr>
        <p:grpSp>
          <p:nvGrpSpPr>
            <p:cNvPr id="13" name="Group 12"/>
            <p:cNvGrpSpPr>
              <a:grpSpLocks/>
            </p:cNvGrpSpPr>
            <p:nvPr/>
          </p:nvGrpSpPr>
          <p:grpSpPr bwMode="auto">
            <a:xfrm>
              <a:off x="3810000" y="3586163"/>
              <a:ext cx="4800600" cy="3043237"/>
              <a:chOff x="457200" y="3433175"/>
              <a:chExt cx="4800600" cy="3043825"/>
            </a:xfrm>
          </p:grpSpPr>
          <p:pic>
            <p:nvPicPr>
              <p:cNvPr id="15383" name="Picture 15" descr="Final device schem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433175"/>
                <a:ext cx="4800600" cy="304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4" name="TextBox 3"/>
              <p:cNvSpPr txBox="1">
                <a:spLocks noChangeArrowheads="1"/>
              </p:cNvSpPr>
              <p:nvPr/>
            </p:nvSpPr>
            <p:spPr bwMode="auto">
              <a:xfrm>
                <a:off x="2644974" y="3821587"/>
                <a:ext cx="2872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eaLnBrk="1" hangingPunct="1"/>
                <a:r>
                  <a:rPr lang="nl-NL" sz="1600" b="1">
                    <a:latin typeface="Times New Roman" pitchFamily="18" charset="0"/>
                    <a:ea typeface="ＭＳ Ｐゴシック" pitchFamily="34" charset="-128"/>
                    <a:cs typeface="Times New Roman" pitchFamily="18" charset="0"/>
                  </a:rPr>
                  <a:t>1</a:t>
                </a:r>
              </a:p>
            </p:txBody>
          </p:sp>
          <p:sp>
            <p:nvSpPr>
              <p:cNvPr id="15385" name="TextBox 16"/>
              <p:cNvSpPr txBox="1">
                <a:spLocks noChangeArrowheads="1"/>
              </p:cNvSpPr>
              <p:nvPr/>
            </p:nvSpPr>
            <p:spPr bwMode="auto">
              <a:xfrm>
                <a:off x="3365064" y="3831742"/>
                <a:ext cx="2872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eaLnBrk="1" hangingPunct="1"/>
                <a:r>
                  <a:rPr lang="nl-NL" sz="1600" b="1">
                    <a:latin typeface="Times New Roman" pitchFamily="18" charset="0"/>
                    <a:ea typeface="ＭＳ Ｐゴシック" pitchFamily="34" charset="-128"/>
                    <a:cs typeface="Times New Roman" pitchFamily="18" charset="0"/>
                  </a:rPr>
                  <a:t>2</a:t>
                </a:r>
              </a:p>
            </p:txBody>
          </p:sp>
          <p:sp>
            <p:nvSpPr>
              <p:cNvPr id="15386" name="TextBox 17"/>
              <p:cNvSpPr txBox="1">
                <a:spLocks noChangeArrowheads="1"/>
              </p:cNvSpPr>
              <p:nvPr/>
            </p:nvSpPr>
            <p:spPr bwMode="auto">
              <a:xfrm>
                <a:off x="3965139" y="3831742"/>
                <a:ext cx="2872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eaLnBrk="1" hangingPunct="1"/>
                <a:r>
                  <a:rPr lang="nl-NL" sz="1600" b="1">
                    <a:latin typeface="Times New Roman" pitchFamily="18" charset="0"/>
                    <a:ea typeface="ＭＳ Ｐゴシック" pitchFamily="34" charset="-128"/>
                    <a:cs typeface="Times New Roman" pitchFamily="18" charset="0"/>
                  </a:rPr>
                  <a:t>3</a:t>
                </a:r>
              </a:p>
            </p:txBody>
          </p:sp>
          <p:sp>
            <p:nvSpPr>
              <p:cNvPr id="15387" name="TextBox 19"/>
              <p:cNvSpPr txBox="1">
                <a:spLocks noChangeArrowheads="1"/>
              </p:cNvSpPr>
              <p:nvPr/>
            </p:nvSpPr>
            <p:spPr bwMode="auto">
              <a:xfrm>
                <a:off x="4635223" y="3821587"/>
                <a:ext cx="2872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eaLnBrk="1" hangingPunct="1"/>
                <a:r>
                  <a:rPr lang="nl-NL" sz="1600" b="1">
                    <a:latin typeface="Times New Roman" pitchFamily="18" charset="0"/>
                    <a:ea typeface="ＭＳ Ｐゴシック" pitchFamily="34" charset="-128"/>
                    <a:cs typeface="Times New Roman" pitchFamily="18" charset="0"/>
                  </a:rPr>
                  <a:t>4</a:t>
                </a:r>
              </a:p>
            </p:txBody>
          </p:sp>
          <p:cxnSp>
            <p:nvCxnSpPr>
              <p:cNvPr id="18" name="Straight Connector 17"/>
              <p:cNvCxnSpPr>
                <a:cxnSpLocks noChangeShapeType="1"/>
              </p:cNvCxnSpPr>
              <p:nvPr/>
            </p:nvCxnSpPr>
            <p:spPr bwMode="auto">
              <a:xfrm>
                <a:off x="2106613" y="5230572"/>
                <a:ext cx="390525" cy="0"/>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0" name="Straight Connector 69"/>
              <p:cNvCxnSpPr>
                <a:cxnSpLocks noChangeShapeType="1"/>
              </p:cNvCxnSpPr>
              <p:nvPr/>
            </p:nvCxnSpPr>
            <p:spPr bwMode="auto">
              <a:xfrm>
                <a:off x="2112963" y="5794243"/>
                <a:ext cx="388937" cy="0"/>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43" name="Group 42"/>
            <p:cNvGrpSpPr/>
            <p:nvPr/>
          </p:nvGrpSpPr>
          <p:grpSpPr>
            <a:xfrm>
              <a:off x="3962400" y="2533650"/>
              <a:ext cx="3613468" cy="1071563"/>
              <a:chOff x="3962400" y="2514600"/>
              <a:chExt cx="3613468" cy="1071563"/>
            </a:xfrm>
          </p:grpSpPr>
          <p:cxnSp>
            <p:nvCxnSpPr>
              <p:cNvPr id="11" name="Straight Connector 10"/>
              <p:cNvCxnSpPr/>
              <p:nvPr/>
            </p:nvCxnSpPr>
            <p:spPr bwMode="auto">
              <a:xfrm flipV="1">
                <a:off x="4267200" y="3124200"/>
                <a:ext cx="0" cy="461963"/>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3962400" y="3124200"/>
                <a:ext cx="609600" cy="0"/>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4114800" y="3048000"/>
                <a:ext cx="304800" cy="0"/>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flipV="1">
                <a:off x="4267200" y="2743200"/>
                <a:ext cx="0" cy="304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7" name="Straight Connector 26"/>
              <p:cNvCxnSpPr/>
              <p:nvPr/>
            </p:nvCxnSpPr>
            <p:spPr bwMode="auto">
              <a:xfrm>
                <a:off x="4267200" y="2743200"/>
                <a:ext cx="3194368" cy="0"/>
              </a:xfrm>
              <a:prstGeom prst="line">
                <a:avLst/>
              </a:prstGeom>
              <a:solidFill>
                <a:schemeClr val="accent1"/>
              </a:solidFill>
              <a:ln w="15875" cap="flat" cmpd="sng" algn="ctr">
                <a:solidFill>
                  <a:schemeClr val="tx1"/>
                </a:solidFill>
                <a:prstDash val="solid"/>
                <a:round/>
                <a:headEnd type="none" w="med" len="med"/>
                <a:tailEnd type="none" w="med" len="med"/>
              </a:ln>
              <a:effectLst/>
            </p:spPr>
          </p:cxnSp>
          <p:grpSp>
            <p:nvGrpSpPr>
              <p:cNvPr id="31" name="Group 30"/>
              <p:cNvGrpSpPr/>
              <p:nvPr/>
            </p:nvGrpSpPr>
            <p:grpSpPr>
              <a:xfrm>
                <a:off x="6858000" y="2895600"/>
                <a:ext cx="447676" cy="432000"/>
                <a:chOff x="5153025" y="1676400"/>
                <a:chExt cx="447676" cy="432000"/>
              </a:xfrm>
            </p:grpSpPr>
            <p:sp>
              <p:nvSpPr>
                <p:cNvPr id="29" name="TextBox 28"/>
                <p:cNvSpPr txBox="1"/>
                <p:nvPr/>
              </p:nvSpPr>
              <p:spPr>
                <a:xfrm>
                  <a:off x="5181601" y="1676400"/>
                  <a:ext cx="419100" cy="400110"/>
                </a:xfrm>
                <a:prstGeom prst="rect">
                  <a:avLst/>
                </a:prstGeom>
                <a:solidFill>
                  <a:schemeClr val="bg1"/>
                </a:solidFill>
              </p:spPr>
              <p:txBody>
                <a:bodyPr wrap="square" rtlCol="0">
                  <a:spAutoFit/>
                </a:bodyPr>
                <a:lstStyle/>
                <a:p>
                  <a:r>
                    <a:rPr lang="en-GB" dirty="0" smtClean="0">
                      <a:solidFill>
                        <a:schemeClr val="tx1"/>
                      </a:solidFill>
                    </a:rPr>
                    <a:t>A</a:t>
                  </a:r>
                  <a:endParaRPr lang="nl-NL" dirty="0">
                    <a:solidFill>
                      <a:schemeClr val="tx1"/>
                    </a:solidFill>
                  </a:endParaRPr>
                </a:p>
              </p:txBody>
            </p:sp>
            <p:sp>
              <p:nvSpPr>
                <p:cNvPr id="30" name="Oval 29"/>
                <p:cNvSpPr/>
                <p:nvPr/>
              </p:nvSpPr>
              <p:spPr bwMode="auto">
                <a:xfrm>
                  <a:off x="5153025" y="1676400"/>
                  <a:ext cx="432000" cy="432000"/>
                </a:xfrm>
                <a:prstGeom prst="ellipse">
                  <a:avLst/>
                </a:prstGeom>
                <a:no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2800" b="0" i="0" u="none" strike="noStrike" cap="none" normalizeH="0" baseline="0" smtClean="0">
                    <a:ln>
                      <a:noFill/>
                    </a:ln>
                    <a:solidFill>
                      <a:schemeClr val="tx1"/>
                    </a:solidFill>
                    <a:effectLst/>
                    <a:latin typeface="Tahoma" charset="0"/>
                  </a:endParaRPr>
                </a:p>
              </p:txBody>
            </p:sp>
          </p:grpSp>
          <p:cxnSp>
            <p:nvCxnSpPr>
              <p:cNvPr id="33" name="Straight Connector 32"/>
              <p:cNvCxnSpPr>
                <a:stCxn id="30" idx="0"/>
              </p:cNvCxnSpPr>
              <p:nvPr/>
            </p:nvCxnSpPr>
            <p:spPr bwMode="auto">
              <a:xfrm flipV="1">
                <a:off x="7074000" y="2743200"/>
                <a:ext cx="0" cy="152400"/>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82" name="Straight Connector 81"/>
              <p:cNvCxnSpPr>
                <a:endCxn id="30" idx="4"/>
              </p:cNvCxnSpPr>
              <p:nvPr/>
            </p:nvCxnSpPr>
            <p:spPr bwMode="auto">
              <a:xfrm flipV="1">
                <a:off x="7074000" y="3327600"/>
                <a:ext cx="0" cy="258563"/>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flipV="1">
                <a:off x="7461568" y="2514600"/>
                <a:ext cx="0" cy="457200"/>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89" name="Straight Connector 88"/>
              <p:cNvCxnSpPr/>
              <p:nvPr/>
            </p:nvCxnSpPr>
            <p:spPr bwMode="auto">
              <a:xfrm flipV="1">
                <a:off x="7518718" y="2581275"/>
                <a:ext cx="0" cy="324000"/>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90" name="Straight Connector 89"/>
              <p:cNvCxnSpPr/>
              <p:nvPr/>
            </p:nvCxnSpPr>
            <p:spPr bwMode="auto">
              <a:xfrm flipV="1">
                <a:off x="7575868" y="2657475"/>
                <a:ext cx="0" cy="180000"/>
              </a:xfrm>
              <a:prstGeom prst="line">
                <a:avLst/>
              </a:prstGeom>
              <a:solidFill>
                <a:schemeClr val="accent1"/>
              </a:solidFill>
              <a:ln w="15875" cap="flat" cmpd="sng" algn="ctr">
                <a:solidFill>
                  <a:schemeClr val="tx1"/>
                </a:solidFill>
                <a:prstDash val="solid"/>
                <a:round/>
                <a:headEnd type="none" w="med" len="med"/>
                <a:tailEnd type="none" w="med" len="med"/>
              </a:ln>
              <a:effectLst/>
            </p:spPr>
          </p:cxnSp>
        </p:grpSp>
      </p:grpSp>
      <p:sp>
        <p:nvSpPr>
          <p:cNvPr id="49" name="Text Box 24"/>
          <p:cNvSpPr txBox="1">
            <a:spLocks noChangeArrowheads="1"/>
          </p:cNvSpPr>
          <p:nvPr/>
        </p:nvSpPr>
        <p:spPr bwMode="auto">
          <a:xfrm>
            <a:off x="381000" y="1179255"/>
            <a:ext cx="4637167"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r>
              <a:rPr lang="en-US" sz="2000" b="0" dirty="0"/>
              <a:t>Tunneling into a </a:t>
            </a:r>
            <a:r>
              <a:rPr lang="en-US" sz="2000" b="0" dirty="0" err="1"/>
              <a:t>Majorana</a:t>
            </a:r>
            <a:r>
              <a:rPr lang="en-US" sz="2000" b="0" dirty="0"/>
              <a:t> bound state:</a:t>
            </a:r>
          </a:p>
          <a:p>
            <a:r>
              <a:rPr lang="en-US" sz="2000" b="0" dirty="0"/>
              <a:t>Resonant Andreev current!</a:t>
            </a:r>
          </a:p>
          <a:p>
            <a:endParaRPr lang="en-US" sz="2000" b="0" dirty="0"/>
          </a:p>
          <a:p>
            <a:r>
              <a:rPr lang="en-US" sz="2000" b="0" dirty="0" smtClean="0"/>
              <a:t>- Zero </a:t>
            </a:r>
            <a:r>
              <a:rPr lang="en-US" sz="2000" b="0" dirty="0"/>
              <a:t>bias peak, 2e</a:t>
            </a:r>
            <a:r>
              <a:rPr lang="en-US" sz="2000" b="0" baseline="30000" dirty="0"/>
              <a:t>2</a:t>
            </a:r>
            <a:r>
              <a:rPr lang="en-US" sz="2000" b="0" dirty="0"/>
              <a:t>/h </a:t>
            </a:r>
            <a:r>
              <a:rPr lang="en-US" sz="2000" b="0" dirty="0" smtClean="0"/>
              <a:t>conductance</a:t>
            </a:r>
          </a:p>
          <a:p>
            <a:endParaRPr lang="en-US" sz="2000" b="0" dirty="0" smtClean="0"/>
          </a:p>
          <a:p>
            <a:r>
              <a:rPr lang="en-US" b="0" dirty="0" smtClean="0"/>
              <a:t>- Leads to modified QPC plateau</a:t>
            </a:r>
            <a:endParaRPr lang="en-US" sz="2000" b="0" dirty="0"/>
          </a:p>
          <a:p>
            <a:endParaRPr lang="en-US" sz="2000" b="0" dirty="0"/>
          </a:p>
          <a:p>
            <a:endParaRPr lang="en-US" sz="2000" b="0" dirty="0"/>
          </a:p>
        </p:txBody>
      </p:sp>
      <p:sp>
        <p:nvSpPr>
          <p:cNvPr id="50" name="Rectangle 49"/>
          <p:cNvSpPr>
            <a:spLocks noChangeArrowheads="1"/>
          </p:cNvSpPr>
          <p:nvPr/>
        </p:nvSpPr>
        <p:spPr bwMode="auto">
          <a:xfrm>
            <a:off x="989112" y="3261410"/>
            <a:ext cx="2305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r>
              <a:rPr lang="en-US" sz="1400" b="0" dirty="0" err="1" smtClean="0"/>
              <a:t>Wimmer</a:t>
            </a:r>
            <a:r>
              <a:rPr lang="en-US" sz="1400" b="0" dirty="0" smtClean="0"/>
              <a:t> et al. , NJP 2011</a:t>
            </a:r>
            <a:endParaRPr lang="en-US" sz="1400" b="0"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343962"/>
            <a:ext cx="3368874" cy="2251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Rectangle 52"/>
          <p:cNvSpPr>
            <a:spLocks noChangeArrowheads="1"/>
          </p:cNvSpPr>
          <p:nvPr/>
        </p:nvSpPr>
        <p:spPr bwMode="auto">
          <a:xfrm>
            <a:off x="5245419" y="2264896"/>
            <a:ext cx="2305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a:lstStyle>
          <a:p>
            <a:r>
              <a:rPr lang="en-US" sz="1400" b="0" dirty="0"/>
              <a:t>Law, Lee &amp; Ng PRL 2009</a:t>
            </a:r>
          </a:p>
        </p:txBody>
      </p:sp>
    </p:spTree>
    <p:extLst>
      <p:ext uri="{BB962C8B-B14F-4D97-AF65-F5344CB8AC3E}">
        <p14:creationId xmlns:p14="http://schemas.microsoft.com/office/powerpoint/2010/main" val="32350146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p:cNvSpPr txBox="1">
            <a:spLocks noChangeArrowheads="1"/>
          </p:cNvSpPr>
          <p:nvPr/>
        </p:nvSpPr>
        <p:spPr bwMode="auto">
          <a:xfrm>
            <a:off x="6145949" y="1501438"/>
            <a:ext cx="2845651" cy="390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3200" dirty="0" smtClean="0"/>
              <a:t>Why </a:t>
            </a:r>
            <a:r>
              <a:rPr lang="en-US" sz="3200" dirty="0" err="1" smtClean="0"/>
              <a:t>InSb</a:t>
            </a:r>
            <a:r>
              <a:rPr lang="en-US" sz="3200" dirty="0" smtClean="0"/>
              <a:t>?</a:t>
            </a:r>
          </a:p>
          <a:p>
            <a:pPr eaLnBrk="1" hangingPunct="1">
              <a:defRPr/>
            </a:pPr>
            <a:endParaRPr lang="en-US" sz="2400" b="0" dirty="0" smtClean="0"/>
          </a:p>
          <a:p>
            <a:pPr marL="514350" indent="-514350" eaLnBrk="1" hangingPunct="1">
              <a:buFontTx/>
              <a:buAutoNum type="arabicParenR"/>
              <a:defRPr/>
            </a:pPr>
            <a:r>
              <a:rPr lang="en-US" sz="2400" b="0" dirty="0" smtClean="0"/>
              <a:t>High mobility</a:t>
            </a:r>
          </a:p>
          <a:p>
            <a:pPr marL="514350" indent="-514350" eaLnBrk="1" hangingPunct="1">
              <a:buFontTx/>
              <a:buAutoNum type="arabicParenR"/>
              <a:defRPr/>
            </a:pPr>
            <a:endParaRPr lang="en-US" sz="2400" b="0" dirty="0" smtClean="0"/>
          </a:p>
          <a:p>
            <a:pPr marL="514350" indent="-514350" eaLnBrk="1" hangingPunct="1">
              <a:buFontTx/>
              <a:buAutoNum type="arabicParenR"/>
              <a:defRPr/>
            </a:pPr>
            <a:r>
              <a:rPr lang="en-US" sz="2400" b="0" dirty="0" smtClean="0"/>
              <a:t>Large spin-orbit</a:t>
            </a:r>
          </a:p>
          <a:p>
            <a:pPr marL="514350" indent="-514350" eaLnBrk="1" hangingPunct="1">
              <a:buFontTx/>
              <a:buAutoNum type="arabicParenR"/>
              <a:defRPr/>
            </a:pPr>
            <a:endParaRPr lang="en-US" sz="2400" b="0" dirty="0" smtClean="0"/>
          </a:p>
          <a:p>
            <a:pPr marL="514350" indent="-514350" eaLnBrk="1" hangingPunct="1">
              <a:buFontTx/>
              <a:buAutoNum type="arabicParenR"/>
              <a:defRPr/>
            </a:pPr>
            <a:r>
              <a:rPr lang="en-US" sz="2400" b="0" dirty="0" smtClean="0"/>
              <a:t>Large g-factor</a:t>
            </a:r>
          </a:p>
          <a:p>
            <a:pPr marL="514350" indent="-514350" eaLnBrk="1" hangingPunct="1">
              <a:buFontTx/>
              <a:buAutoNum type="arabicParenR"/>
              <a:defRPr/>
            </a:pPr>
            <a:endParaRPr lang="en-US" sz="2400" b="0" dirty="0" smtClean="0"/>
          </a:p>
          <a:p>
            <a:pPr marL="514350" indent="-514350" eaLnBrk="1" hangingPunct="1">
              <a:buFontTx/>
              <a:buAutoNum type="arabicParenR"/>
              <a:defRPr/>
            </a:pPr>
            <a:r>
              <a:rPr lang="en-US" sz="2400" b="0" dirty="0" smtClean="0"/>
              <a:t>Easy </a:t>
            </a:r>
            <a:r>
              <a:rPr lang="en-US" sz="2400" b="0" dirty="0" err="1" smtClean="0"/>
              <a:t>ohmic</a:t>
            </a:r>
            <a:r>
              <a:rPr lang="en-US" sz="2400" b="0" dirty="0" smtClean="0"/>
              <a:t/>
            </a:r>
            <a:br>
              <a:rPr lang="en-US" sz="2400" b="0" dirty="0" smtClean="0"/>
            </a:br>
            <a:r>
              <a:rPr lang="en-US" sz="2400" b="0" dirty="0" smtClean="0"/>
              <a:t>contact</a:t>
            </a:r>
          </a:p>
        </p:txBody>
      </p:sp>
      <p:pic>
        <p:nvPicPr>
          <p:cNvPr id="921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4805" y="990600"/>
            <a:ext cx="4711700" cy="518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6031605" y="990600"/>
            <a:ext cx="2097369" cy="5181600"/>
            <a:chOff x="6031605" y="990600"/>
            <a:chExt cx="2097369" cy="5181600"/>
          </a:xfrm>
        </p:grpSpPr>
        <p:pic>
          <p:nvPicPr>
            <p:cNvPr id="921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31605" y="990600"/>
              <a:ext cx="20383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Box 6"/>
            <p:cNvSpPr txBox="1">
              <a:spLocks noChangeArrowheads="1"/>
            </p:cNvSpPr>
            <p:nvPr/>
          </p:nvSpPr>
          <p:spPr bwMode="auto">
            <a:xfrm>
              <a:off x="7309519" y="2362200"/>
              <a:ext cx="79541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l-NL" dirty="0">
                  <a:solidFill>
                    <a:srgbClr val="FF0000"/>
                  </a:solidFill>
                  <a:latin typeface="Tahoma"/>
                  <a:ea typeface="MS PGothic" pitchFamily="34" charset="-128"/>
                  <a:cs typeface="+mn-cs"/>
                </a:rPr>
                <a:t>InSb</a:t>
              </a:r>
            </a:p>
          </p:txBody>
        </p:sp>
        <p:sp>
          <p:nvSpPr>
            <p:cNvPr id="9222" name="TextBox 43"/>
            <p:cNvSpPr txBox="1">
              <a:spLocks noChangeArrowheads="1"/>
            </p:cNvSpPr>
            <p:nvPr/>
          </p:nvSpPr>
          <p:spPr bwMode="auto">
            <a:xfrm>
              <a:off x="7309519" y="4581128"/>
              <a:ext cx="81945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nl-NL" dirty="0">
                  <a:solidFill>
                    <a:srgbClr val="00CC99"/>
                  </a:solidFill>
                  <a:latin typeface="Tahoma"/>
                  <a:ea typeface="MS PGothic" pitchFamily="34" charset="-128"/>
                  <a:cs typeface="+mn-cs"/>
                </a:rPr>
                <a:t>InAs</a:t>
              </a:r>
            </a:p>
            <a:p>
              <a:r>
                <a:rPr lang="nl-NL" dirty="0">
                  <a:solidFill>
                    <a:srgbClr val="00CC99"/>
                  </a:solidFill>
                  <a:latin typeface="Tahoma"/>
                  <a:ea typeface="MS PGothic" pitchFamily="34" charset="-128"/>
                  <a:cs typeface="+mn-cs"/>
                </a:rPr>
                <a:t>stem</a:t>
              </a:r>
            </a:p>
          </p:txBody>
        </p:sp>
      </p:grpSp>
      <p:sp>
        <p:nvSpPr>
          <p:cNvPr id="9223" name="Rectangle 1"/>
          <p:cNvSpPr>
            <a:spLocks noChangeArrowheads="1"/>
          </p:cNvSpPr>
          <p:nvPr/>
        </p:nvSpPr>
        <p:spPr bwMode="auto">
          <a:xfrm>
            <a:off x="5181600" y="6400800"/>
            <a:ext cx="3124200" cy="41275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r>
              <a:rPr lang="nl-NL" sz="1400" b="0" dirty="0">
                <a:solidFill>
                  <a:srgbClr val="FFFFFF"/>
                </a:solidFill>
                <a:latin typeface="Tahoma"/>
                <a:ea typeface="MS PGothic" pitchFamily="34" charset="-128"/>
                <a:cs typeface="+mn-cs"/>
              </a:rPr>
              <a:t>Plissard et al., Nano Letters (2012)</a:t>
            </a:r>
          </a:p>
        </p:txBody>
      </p:sp>
      <p:sp>
        <p:nvSpPr>
          <p:cNvPr id="2" name="TextBox 1"/>
          <p:cNvSpPr txBox="1"/>
          <p:nvPr/>
        </p:nvSpPr>
        <p:spPr>
          <a:xfrm>
            <a:off x="72261" y="6110756"/>
            <a:ext cx="3180184" cy="707886"/>
          </a:xfrm>
          <a:prstGeom prst="rect">
            <a:avLst/>
          </a:prstGeom>
          <a:noFill/>
        </p:spPr>
        <p:txBody>
          <a:bodyPr wrap="square" rtlCol="0">
            <a:spAutoFit/>
          </a:bodyPr>
          <a:lstStyle/>
          <a:p>
            <a:pPr eaLnBrk="0" hangingPunct="0"/>
            <a:r>
              <a:rPr lang="en-US" b="0" dirty="0" smtClean="0">
                <a:solidFill>
                  <a:srgbClr val="FFFFFF"/>
                </a:solidFill>
                <a:latin typeface="Tahoma" pitchFamily="34" charset="0"/>
                <a:ea typeface="+mn-ea"/>
                <a:cs typeface="+mn-cs"/>
              </a:rPr>
              <a:t>length ~ 2-3 </a:t>
            </a:r>
            <a:r>
              <a:rPr lang="el-GR" b="0" dirty="0" smtClean="0">
                <a:solidFill>
                  <a:srgbClr val="FFFFFF"/>
                </a:solidFill>
                <a:latin typeface="Tahoma" pitchFamily="34" charset="0"/>
                <a:ea typeface="+mn-ea"/>
                <a:cs typeface="+mn-cs"/>
              </a:rPr>
              <a:t>μ</a:t>
            </a:r>
            <a:r>
              <a:rPr lang="en-US" b="0" dirty="0" smtClean="0">
                <a:solidFill>
                  <a:srgbClr val="FFFFFF"/>
                </a:solidFill>
                <a:latin typeface="Tahoma" pitchFamily="34" charset="0"/>
                <a:ea typeface="+mn-ea"/>
                <a:cs typeface="+mn-cs"/>
              </a:rPr>
              <a:t>m</a:t>
            </a:r>
          </a:p>
          <a:p>
            <a:pPr eaLnBrk="0" hangingPunct="0"/>
            <a:r>
              <a:rPr lang="en-US" b="0" dirty="0" smtClean="0">
                <a:solidFill>
                  <a:srgbClr val="FFFFFF"/>
                </a:solidFill>
                <a:latin typeface="Tahoma" pitchFamily="34" charset="0"/>
                <a:ea typeface="+mn-ea"/>
                <a:cs typeface="+mn-cs"/>
              </a:rPr>
              <a:t>diameter 80-120 nm</a:t>
            </a:r>
            <a:endParaRPr lang="en-GB" b="0" dirty="0">
              <a:solidFill>
                <a:srgbClr val="FFFFFF"/>
              </a:solidFill>
              <a:latin typeface="Tahoma" pitchFamily="34" charset="0"/>
              <a:ea typeface="+mn-ea"/>
              <a:cs typeface="+mn-cs"/>
            </a:endParaRPr>
          </a:p>
        </p:txBody>
      </p:sp>
      <p:sp>
        <p:nvSpPr>
          <p:cNvPr id="10" name="Title 1"/>
          <p:cNvSpPr txBox="1">
            <a:spLocks/>
          </p:cNvSpPr>
          <p:nvPr/>
        </p:nvSpPr>
        <p:spPr>
          <a:xfrm>
            <a:off x="1043608" y="44624"/>
            <a:ext cx="7115326" cy="1143000"/>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r>
              <a:rPr lang="en-US" sz="4000" b="0" dirty="0" err="1" smtClean="0">
                <a:solidFill>
                  <a:srgbClr val="F0F2A8"/>
                </a:solidFill>
              </a:rPr>
              <a:t>InSb</a:t>
            </a:r>
            <a:r>
              <a:rPr lang="en-US" sz="4000" b="0" dirty="0" smtClean="0">
                <a:solidFill>
                  <a:srgbClr val="F0F2A8"/>
                </a:solidFill>
              </a:rPr>
              <a:t> Zinc Blende Nanowires</a:t>
            </a:r>
            <a:endParaRPr lang="en-GB" sz="4000" b="0" dirty="0">
              <a:solidFill>
                <a:srgbClr val="F0F2A8"/>
              </a:solidFill>
            </a:endParaRPr>
          </a:p>
        </p:txBody>
      </p:sp>
    </p:spTree>
    <p:extLst>
      <p:ext uri="{BB962C8B-B14F-4D97-AF65-F5344CB8AC3E}">
        <p14:creationId xmlns:p14="http://schemas.microsoft.com/office/powerpoint/2010/main" val="410294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04800" y="274638"/>
            <a:ext cx="6047324"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a:lstStyle>
          <a:p>
            <a:r>
              <a:rPr lang="en-GB" sz="4000" b="0" dirty="0" err="1" smtClean="0"/>
              <a:t>Majorana</a:t>
            </a:r>
            <a:r>
              <a:rPr lang="en-GB" sz="4000" b="0" dirty="0" smtClean="0"/>
              <a:t> recipe</a:t>
            </a:r>
            <a:endParaRPr lang="nl-NL" sz="4000" b="0" dirty="0"/>
          </a:p>
        </p:txBody>
      </p:sp>
      <p:sp>
        <p:nvSpPr>
          <p:cNvPr id="6" name="Text Box 4"/>
          <p:cNvSpPr txBox="1">
            <a:spLocks noChangeArrowheads="1"/>
          </p:cNvSpPr>
          <p:nvPr/>
        </p:nvSpPr>
        <p:spPr bwMode="auto">
          <a:xfrm>
            <a:off x="0" y="1295400"/>
            <a:ext cx="54864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342900" indent="-342900">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457200" indent="-457200">
              <a:lnSpc>
                <a:spcPct val="200000"/>
              </a:lnSpc>
              <a:buAutoNum type="arabicPeriod"/>
              <a:defRPr/>
            </a:pPr>
            <a:r>
              <a:rPr lang="en-US" sz="2400" dirty="0" smtClean="0">
                <a:solidFill>
                  <a:srgbClr val="FF0000"/>
                </a:solidFill>
                <a:latin typeface="Tahoma"/>
                <a:ea typeface="ＭＳ Ｐゴシック" pitchFamily="34" charset="-128"/>
                <a:cs typeface="+mn-cs"/>
              </a:rPr>
              <a:t>One-dimensional quantum wire</a:t>
            </a:r>
          </a:p>
          <a:p>
            <a:pPr marL="457200" indent="-457200">
              <a:lnSpc>
                <a:spcPct val="200000"/>
              </a:lnSpc>
              <a:buAutoNum type="arabicPeriod"/>
              <a:defRPr/>
            </a:pPr>
            <a:r>
              <a:rPr lang="en-US" sz="2400" b="0" dirty="0" smtClean="0">
                <a:solidFill>
                  <a:srgbClr val="FFFFFF"/>
                </a:solidFill>
                <a:latin typeface="Tahoma"/>
                <a:ea typeface="ＭＳ Ｐゴシック" pitchFamily="34" charset="-128"/>
                <a:cs typeface="+mn-cs"/>
              </a:rPr>
              <a:t>Spin-orbit interaction</a:t>
            </a:r>
          </a:p>
          <a:p>
            <a:pPr marL="457200" indent="-457200">
              <a:lnSpc>
                <a:spcPct val="200000"/>
              </a:lnSpc>
              <a:buAutoNum type="arabicPeriod"/>
              <a:defRPr/>
            </a:pPr>
            <a:r>
              <a:rPr lang="en-US" sz="2400" b="0" dirty="0" smtClean="0">
                <a:solidFill>
                  <a:srgbClr val="FFFFFF"/>
                </a:solidFill>
                <a:latin typeface="Tahoma"/>
                <a:ea typeface="ＭＳ Ｐゴシック" pitchFamily="34" charset="-128"/>
                <a:cs typeface="+mn-cs"/>
              </a:rPr>
              <a:t>Superconductivity</a:t>
            </a:r>
          </a:p>
          <a:p>
            <a:pPr marL="457200" indent="-457200">
              <a:lnSpc>
                <a:spcPct val="200000"/>
              </a:lnSpc>
              <a:buAutoNum type="arabicPeriod"/>
              <a:defRPr/>
            </a:pPr>
            <a:r>
              <a:rPr lang="en-US" sz="2400" b="0" dirty="0" smtClean="0">
                <a:solidFill>
                  <a:srgbClr val="FFFFFF"/>
                </a:solidFill>
                <a:latin typeface="Tahoma"/>
                <a:ea typeface="ＭＳ Ｐゴシック" pitchFamily="34" charset="-128"/>
                <a:cs typeface="+mn-cs"/>
              </a:rPr>
              <a:t>Magnetic field</a:t>
            </a:r>
            <a:endParaRPr lang="en-US" sz="2400" b="0" i="1" dirty="0" smtClean="0">
              <a:solidFill>
                <a:srgbClr val="FFFFFF"/>
              </a:solidFill>
              <a:latin typeface="Tahoma"/>
              <a:ea typeface="ＭＳ Ｐゴシック" pitchFamily="34" charset="-128"/>
              <a:cs typeface="+mn-cs"/>
            </a:endParaRPr>
          </a:p>
        </p:txBody>
      </p:sp>
      <p:grpSp>
        <p:nvGrpSpPr>
          <p:cNvPr id="18" name="Group 5"/>
          <p:cNvGrpSpPr>
            <a:grpSpLocks/>
          </p:cNvGrpSpPr>
          <p:nvPr/>
        </p:nvGrpSpPr>
        <p:grpSpPr bwMode="auto">
          <a:xfrm>
            <a:off x="5838187" y="152400"/>
            <a:ext cx="3162300" cy="2290762"/>
            <a:chOff x="914400" y="990600"/>
            <a:chExt cx="3162300" cy="2290763"/>
          </a:xfrm>
        </p:grpSpPr>
        <p:grpSp>
          <p:nvGrpSpPr>
            <p:cNvPr id="19" name="Group 8"/>
            <p:cNvGrpSpPr>
              <a:grpSpLocks/>
            </p:cNvGrpSpPr>
            <p:nvPr/>
          </p:nvGrpSpPr>
          <p:grpSpPr bwMode="auto">
            <a:xfrm>
              <a:off x="914400" y="990600"/>
              <a:ext cx="3086100" cy="2290763"/>
              <a:chOff x="936171" y="783770"/>
              <a:chExt cx="3537858" cy="2213183"/>
            </a:xfrm>
          </p:grpSpPr>
          <p:pic>
            <p:nvPicPr>
              <p:cNvPr id="22" name="Picture 10" descr="M:\tnw\ns\qt\qt-shared\Ilse\mobility measurements 111101\contacts 111107\C_23.TIF"/>
              <p:cNvPicPr>
                <a:picLocks noChangeAspect="1" noChangeArrowheads="1"/>
              </p:cNvPicPr>
              <p:nvPr/>
            </p:nvPicPr>
            <p:blipFill>
              <a:blip r:embed="rId2">
                <a:extLst>
                  <a:ext uri="{28A0092B-C50C-407E-A947-70E740481C1C}">
                    <a14:useLocalDpi xmlns:a14="http://schemas.microsoft.com/office/drawing/2010/main" val="0"/>
                  </a:ext>
                </a:extLst>
              </a:blip>
              <a:srcRect l="50365" t="15045" r="18297" b="18159"/>
              <a:stretch>
                <a:fillRect/>
              </a:stretch>
            </p:blipFill>
            <p:spPr bwMode="auto">
              <a:xfrm rot="5400000">
                <a:off x="1598508" y="121433"/>
                <a:ext cx="2213183" cy="3537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Connector 22"/>
              <p:cNvCxnSpPr/>
              <p:nvPr/>
            </p:nvCxnSpPr>
            <p:spPr>
              <a:xfrm rot="5400000">
                <a:off x="3906225" y="2349589"/>
                <a:ext cx="0" cy="89902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Text Box 31"/>
            <p:cNvSpPr txBox="1">
              <a:spLocks noChangeArrowheads="1"/>
            </p:cNvSpPr>
            <p:nvPr/>
          </p:nvSpPr>
          <p:spPr bwMode="auto">
            <a:xfrm>
              <a:off x="3017838" y="2667000"/>
              <a:ext cx="1058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000">
                  <a:solidFill>
                    <a:srgbClr val="FFFFFF"/>
                  </a:solidFill>
                  <a:ea typeface="MS PGothic" pitchFamily="34" charset="-128"/>
                </a:rPr>
                <a:t>500 nm</a:t>
              </a:r>
            </a:p>
          </p:txBody>
        </p:sp>
        <p:cxnSp>
          <p:nvCxnSpPr>
            <p:cNvPr id="21" name="Straight Connector 2"/>
            <p:cNvCxnSpPr>
              <a:cxnSpLocks noChangeShapeType="1"/>
            </p:cNvCxnSpPr>
            <p:nvPr/>
          </p:nvCxnSpPr>
          <p:spPr bwMode="auto">
            <a:xfrm>
              <a:off x="3114675" y="3073400"/>
              <a:ext cx="555625" cy="0"/>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cxnSp>
      </p:grpSp>
      <p:grpSp>
        <p:nvGrpSpPr>
          <p:cNvPr id="94" name="Group 93"/>
          <p:cNvGrpSpPr/>
          <p:nvPr/>
        </p:nvGrpSpPr>
        <p:grpSpPr>
          <a:xfrm>
            <a:off x="5111112" y="2640012"/>
            <a:ext cx="3970336" cy="3835400"/>
            <a:chOff x="4859338" y="2978150"/>
            <a:chExt cx="3970336" cy="3835400"/>
          </a:xfrm>
        </p:grpSpPr>
        <p:pic>
          <p:nvPicPr>
            <p:cNvPr id="25" name="Picture 4"/>
            <p:cNvPicPr>
              <a:picLocks noChangeArrowheads="1"/>
            </p:cNvPicPr>
            <p:nvPr/>
          </p:nvPicPr>
          <p:blipFill rotWithShape="1">
            <a:blip r:embed="rId3">
              <a:extLst>
                <a:ext uri="{28A0092B-C50C-407E-A947-70E740481C1C}">
                  <a14:useLocalDpi xmlns:a14="http://schemas.microsoft.com/office/drawing/2010/main" val="0"/>
                </a:ext>
              </a:extLst>
            </a:blip>
            <a:srcRect l="12297" t="6804" r="6658" b="11316"/>
            <a:stretch/>
          </p:blipFill>
          <p:spPr bwMode="auto">
            <a:xfrm>
              <a:off x="5727256" y="3130138"/>
              <a:ext cx="3050032" cy="293252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 name="TextBox 4"/>
            <p:cNvSpPr txBox="1">
              <a:spLocks noChangeArrowheads="1"/>
            </p:cNvSpPr>
            <p:nvPr/>
          </p:nvSpPr>
          <p:spPr bwMode="auto">
            <a:xfrm>
              <a:off x="6364288" y="6416675"/>
              <a:ext cx="1854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a:solidFill>
                    <a:srgbClr val="FFFFFF"/>
                  </a:solidFill>
                  <a:latin typeface="Calibri" pitchFamily="34" charset="0"/>
                  <a:ea typeface="MS PGothic" pitchFamily="34" charset="-128"/>
                  <a:cs typeface="Arial" pitchFamily="34" charset="0"/>
                </a:rPr>
                <a:t>Gate voltage (V)</a:t>
              </a:r>
              <a:endParaRPr lang="nl-NL" sz="2000">
                <a:solidFill>
                  <a:srgbClr val="FFFFFF"/>
                </a:solidFill>
                <a:latin typeface="Calibri" pitchFamily="34" charset="0"/>
                <a:ea typeface="MS PGothic" pitchFamily="34" charset="-128"/>
                <a:cs typeface="Arial" pitchFamily="34" charset="0"/>
              </a:endParaRPr>
            </a:p>
          </p:txBody>
        </p:sp>
        <p:sp>
          <p:nvSpPr>
            <p:cNvPr id="27" name="TextBox 9"/>
            <p:cNvSpPr txBox="1">
              <a:spLocks noChangeArrowheads="1"/>
            </p:cNvSpPr>
            <p:nvPr/>
          </p:nvSpPr>
          <p:spPr bwMode="auto">
            <a:xfrm>
              <a:off x="8491538" y="6018213"/>
              <a:ext cx="3127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a:solidFill>
                    <a:srgbClr val="FFFFFF"/>
                  </a:solidFill>
                  <a:latin typeface="Calibri" pitchFamily="34" charset="0"/>
                  <a:ea typeface="MS PGothic" pitchFamily="34" charset="-128"/>
                  <a:cs typeface="Arial" pitchFamily="34" charset="0"/>
                </a:rPr>
                <a:t>5</a:t>
              </a:r>
              <a:endParaRPr lang="nl-NL" sz="2000">
                <a:solidFill>
                  <a:srgbClr val="FFFFFF"/>
                </a:solidFill>
                <a:latin typeface="Calibri" pitchFamily="34" charset="0"/>
                <a:ea typeface="MS PGothic" pitchFamily="34" charset="-128"/>
                <a:cs typeface="Arial" pitchFamily="34" charset="0"/>
              </a:endParaRPr>
            </a:p>
          </p:txBody>
        </p:sp>
        <p:sp>
          <p:nvSpPr>
            <p:cNvPr id="28" name="TextBox 9"/>
            <p:cNvSpPr txBox="1">
              <a:spLocks noChangeArrowheads="1"/>
            </p:cNvSpPr>
            <p:nvPr/>
          </p:nvSpPr>
          <p:spPr bwMode="auto">
            <a:xfrm>
              <a:off x="6142038" y="6018213"/>
              <a:ext cx="3127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a:solidFill>
                    <a:srgbClr val="FFFFFF"/>
                  </a:solidFill>
                  <a:latin typeface="Calibri" pitchFamily="34" charset="0"/>
                  <a:ea typeface="MS PGothic" pitchFamily="34" charset="-128"/>
                  <a:cs typeface="Arial" pitchFamily="34" charset="0"/>
                </a:rPr>
                <a:t>1</a:t>
              </a:r>
              <a:endParaRPr lang="nl-NL" sz="2000">
                <a:solidFill>
                  <a:srgbClr val="FFFFFF"/>
                </a:solidFill>
                <a:latin typeface="Calibri" pitchFamily="34" charset="0"/>
                <a:ea typeface="MS PGothic" pitchFamily="34" charset="-128"/>
                <a:cs typeface="Arial" pitchFamily="34" charset="0"/>
              </a:endParaRPr>
            </a:p>
          </p:txBody>
        </p:sp>
        <p:sp>
          <p:nvSpPr>
            <p:cNvPr id="29" name="TextBox 9"/>
            <p:cNvSpPr txBox="1">
              <a:spLocks noChangeArrowheads="1"/>
            </p:cNvSpPr>
            <p:nvPr/>
          </p:nvSpPr>
          <p:spPr bwMode="auto">
            <a:xfrm>
              <a:off x="6715125" y="6018213"/>
              <a:ext cx="3127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a:solidFill>
                    <a:srgbClr val="FFFFFF"/>
                  </a:solidFill>
                  <a:latin typeface="Calibri" pitchFamily="34" charset="0"/>
                  <a:ea typeface="MS PGothic" pitchFamily="34" charset="-128"/>
                  <a:cs typeface="Arial" pitchFamily="34" charset="0"/>
                </a:rPr>
                <a:t>2</a:t>
              </a:r>
              <a:endParaRPr lang="nl-NL" sz="2000">
                <a:solidFill>
                  <a:srgbClr val="FFFFFF"/>
                </a:solidFill>
                <a:latin typeface="Calibri" pitchFamily="34" charset="0"/>
                <a:ea typeface="MS PGothic" pitchFamily="34" charset="-128"/>
                <a:cs typeface="Arial" pitchFamily="34" charset="0"/>
              </a:endParaRPr>
            </a:p>
          </p:txBody>
        </p:sp>
        <p:sp>
          <p:nvSpPr>
            <p:cNvPr id="30" name="TextBox 9"/>
            <p:cNvSpPr txBox="1">
              <a:spLocks noChangeArrowheads="1"/>
            </p:cNvSpPr>
            <p:nvPr/>
          </p:nvSpPr>
          <p:spPr bwMode="auto">
            <a:xfrm>
              <a:off x="7308850" y="6018213"/>
              <a:ext cx="3127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a:solidFill>
                    <a:srgbClr val="FFFFFF"/>
                  </a:solidFill>
                  <a:latin typeface="Calibri" pitchFamily="34" charset="0"/>
                  <a:ea typeface="MS PGothic" pitchFamily="34" charset="-128"/>
                  <a:cs typeface="Arial" pitchFamily="34" charset="0"/>
                </a:rPr>
                <a:t>3</a:t>
              </a:r>
              <a:endParaRPr lang="nl-NL" sz="2000">
                <a:solidFill>
                  <a:srgbClr val="FFFFFF"/>
                </a:solidFill>
                <a:latin typeface="Calibri" pitchFamily="34" charset="0"/>
                <a:ea typeface="MS PGothic" pitchFamily="34" charset="-128"/>
                <a:cs typeface="Arial" pitchFamily="34" charset="0"/>
              </a:endParaRPr>
            </a:p>
          </p:txBody>
        </p:sp>
        <p:sp>
          <p:nvSpPr>
            <p:cNvPr id="31" name="TextBox 9"/>
            <p:cNvSpPr txBox="1">
              <a:spLocks noChangeArrowheads="1"/>
            </p:cNvSpPr>
            <p:nvPr/>
          </p:nvSpPr>
          <p:spPr bwMode="auto">
            <a:xfrm>
              <a:off x="7880350" y="6018213"/>
              <a:ext cx="3127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a:solidFill>
                    <a:srgbClr val="FFFFFF"/>
                  </a:solidFill>
                  <a:latin typeface="Calibri" pitchFamily="34" charset="0"/>
                  <a:ea typeface="MS PGothic" pitchFamily="34" charset="-128"/>
                  <a:cs typeface="Arial" pitchFamily="34" charset="0"/>
                </a:rPr>
                <a:t>4</a:t>
              </a:r>
              <a:endParaRPr lang="nl-NL" sz="2000">
                <a:solidFill>
                  <a:srgbClr val="FFFFFF"/>
                </a:solidFill>
                <a:latin typeface="Calibri" pitchFamily="34" charset="0"/>
                <a:ea typeface="MS PGothic" pitchFamily="34" charset="-128"/>
                <a:cs typeface="Arial" pitchFamily="34" charset="0"/>
              </a:endParaRPr>
            </a:p>
          </p:txBody>
        </p:sp>
        <p:sp>
          <p:nvSpPr>
            <p:cNvPr id="32" name="TextBox 10"/>
            <p:cNvSpPr txBox="1">
              <a:spLocks noChangeArrowheads="1"/>
            </p:cNvSpPr>
            <p:nvPr/>
          </p:nvSpPr>
          <p:spPr bwMode="auto">
            <a:xfrm>
              <a:off x="5530851" y="6018213"/>
              <a:ext cx="3127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a:solidFill>
                    <a:srgbClr val="FFFFFF"/>
                  </a:solidFill>
                  <a:latin typeface="Calibri" pitchFamily="34" charset="0"/>
                  <a:ea typeface="MS PGothic" pitchFamily="34" charset="-128"/>
                  <a:cs typeface="Arial" pitchFamily="34" charset="0"/>
                </a:rPr>
                <a:t>0</a:t>
              </a:r>
              <a:endParaRPr lang="nl-NL" sz="2000">
                <a:solidFill>
                  <a:srgbClr val="FFFFFF"/>
                </a:solidFill>
                <a:latin typeface="Calibri" pitchFamily="34" charset="0"/>
                <a:ea typeface="MS PGothic" pitchFamily="34" charset="-128"/>
                <a:cs typeface="Arial" pitchFamily="34" charset="0"/>
              </a:endParaRPr>
            </a:p>
          </p:txBody>
        </p:sp>
        <p:sp>
          <p:nvSpPr>
            <p:cNvPr id="33" name="TextBox 3"/>
            <p:cNvSpPr txBox="1">
              <a:spLocks noChangeArrowheads="1"/>
            </p:cNvSpPr>
            <p:nvPr/>
          </p:nvSpPr>
          <p:spPr bwMode="auto">
            <a:xfrm rot="16200000">
              <a:off x="3897313" y="4438650"/>
              <a:ext cx="2320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a:solidFill>
                    <a:srgbClr val="FFFFFF"/>
                  </a:solidFill>
                  <a:latin typeface="Calibri" pitchFamily="34" charset="0"/>
                  <a:ea typeface="MS PGothic" pitchFamily="34" charset="-128"/>
                  <a:cs typeface="Arial" pitchFamily="34" charset="0"/>
                </a:rPr>
                <a:t>Conductance (2e</a:t>
              </a:r>
              <a:r>
                <a:rPr lang="en-US" sz="2000" baseline="30000">
                  <a:solidFill>
                    <a:srgbClr val="FFFFFF"/>
                  </a:solidFill>
                  <a:latin typeface="Calibri" pitchFamily="34" charset="0"/>
                  <a:ea typeface="MS PGothic" pitchFamily="34" charset="-128"/>
                  <a:cs typeface="Arial" pitchFamily="34" charset="0"/>
                </a:rPr>
                <a:t>2</a:t>
              </a:r>
              <a:r>
                <a:rPr lang="en-US" sz="2000">
                  <a:solidFill>
                    <a:srgbClr val="FFFFFF"/>
                  </a:solidFill>
                  <a:latin typeface="Calibri" pitchFamily="34" charset="0"/>
                  <a:ea typeface="MS PGothic" pitchFamily="34" charset="-128"/>
                  <a:cs typeface="Arial" pitchFamily="34" charset="0"/>
                </a:rPr>
                <a:t>/h)</a:t>
              </a:r>
              <a:endParaRPr lang="nl-NL" sz="2000">
                <a:solidFill>
                  <a:srgbClr val="FFFFFF"/>
                </a:solidFill>
                <a:latin typeface="Calibri" pitchFamily="34" charset="0"/>
                <a:ea typeface="MS PGothic" pitchFamily="34" charset="-128"/>
                <a:cs typeface="Arial" pitchFamily="34" charset="0"/>
              </a:endParaRPr>
            </a:p>
          </p:txBody>
        </p:sp>
        <p:sp>
          <p:nvSpPr>
            <p:cNvPr id="34" name="TextBox 5"/>
            <p:cNvSpPr txBox="1">
              <a:spLocks noChangeArrowheads="1"/>
            </p:cNvSpPr>
            <p:nvPr/>
          </p:nvSpPr>
          <p:spPr bwMode="auto">
            <a:xfrm>
              <a:off x="5419725" y="5770563"/>
              <a:ext cx="312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a:solidFill>
                    <a:srgbClr val="FFFFFF"/>
                  </a:solidFill>
                  <a:latin typeface="Calibri" pitchFamily="34" charset="0"/>
                  <a:ea typeface="MS PGothic" pitchFamily="34" charset="-128"/>
                  <a:cs typeface="Arial" pitchFamily="34" charset="0"/>
                </a:rPr>
                <a:t>0</a:t>
              </a:r>
              <a:endParaRPr lang="nl-NL" sz="2000">
                <a:solidFill>
                  <a:srgbClr val="FFFFFF"/>
                </a:solidFill>
                <a:latin typeface="Calibri" pitchFamily="34" charset="0"/>
                <a:ea typeface="MS PGothic" pitchFamily="34" charset="-128"/>
                <a:cs typeface="Arial" pitchFamily="34" charset="0"/>
              </a:endParaRPr>
            </a:p>
          </p:txBody>
        </p:sp>
        <p:sp>
          <p:nvSpPr>
            <p:cNvPr id="35" name="TextBox 5"/>
            <p:cNvSpPr txBox="1">
              <a:spLocks noChangeArrowheads="1"/>
            </p:cNvSpPr>
            <p:nvPr/>
          </p:nvSpPr>
          <p:spPr bwMode="auto">
            <a:xfrm>
              <a:off x="5419725" y="2978150"/>
              <a:ext cx="312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l-NL" sz="2000">
                  <a:solidFill>
                    <a:srgbClr val="FFFFFF"/>
                  </a:solidFill>
                  <a:latin typeface="Calibri" pitchFamily="34" charset="0"/>
                  <a:ea typeface="MS PGothic" pitchFamily="34" charset="-128"/>
                  <a:cs typeface="Arial" pitchFamily="34" charset="0"/>
                </a:rPr>
                <a:t>2</a:t>
              </a:r>
            </a:p>
          </p:txBody>
        </p:sp>
        <p:sp>
          <p:nvSpPr>
            <p:cNvPr id="36" name="TextBox 5"/>
            <p:cNvSpPr txBox="1">
              <a:spLocks noChangeArrowheads="1"/>
            </p:cNvSpPr>
            <p:nvPr/>
          </p:nvSpPr>
          <p:spPr bwMode="auto">
            <a:xfrm>
              <a:off x="5253038" y="3660775"/>
              <a:ext cx="5048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a:solidFill>
                    <a:srgbClr val="FFFFFF"/>
                  </a:solidFill>
                  <a:latin typeface="Calibri" pitchFamily="34" charset="0"/>
                  <a:ea typeface="MS PGothic" pitchFamily="34" charset="-128"/>
                  <a:cs typeface="Arial" pitchFamily="34" charset="0"/>
                </a:rPr>
                <a:t>1.5</a:t>
              </a:r>
              <a:endParaRPr lang="nl-NL" sz="2000">
                <a:solidFill>
                  <a:srgbClr val="FFFFFF"/>
                </a:solidFill>
                <a:latin typeface="Calibri" pitchFamily="34" charset="0"/>
                <a:ea typeface="MS PGothic" pitchFamily="34" charset="-128"/>
                <a:cs typeface="Arial" pitchFamily="34" charset="0"/>
              </a:endParaRPr>
            </a:p>
          </p:txBody>
        </p:sp>
        <p:sp>
          <p:nvSpPr>
            <p:cNvPr id="37" name="TextBox 5"/>
            <p:cNvSpPr txBox="1">
              <a:spLocks noChangeArrowheads="1"/>
            </p:cNvSpPr>
            <p:nvPr/>
          </p:nvSpPr>
          <p:spPr bwMode="auto">
            <a:xfrm>
              <a:off x="5419725" y="4405312"/>
              <a:ext cx="312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l-NL" sz="2000">
                  <a:solidFill>
                    <a:srgbClr val="FFFFFF"/>
                  </a:solidFill>
                  <a:latin typeface="Calibri" pitchFamily="34" charset="0"/>
                  <a:ea typeface="MS PGothic" pitchFamily="34" charset="-128"/>
                  <a:cs typeface="Arial" pitchFamily="34" charset="0"/>
                </a:rPr>
                <a:t>1</a:t>
              </a:r>
            </a:p>
          </p:txBody>
        </p:sp>
        <p:sp>
          <p:nvSpPr>
            <p:cNvPr id="38" name="TextBox 5"/>
            <p:cNvSpPr txBox="1">
              <a:spLocks noChangeArrowheads="1"/>
            </p:cNvSpPr>
            <p:nvPr/>
          </p:nvSpPr>
          <p:spPr bwMode="auto">
            <a:xfrm>
              <a:off x="5253038" y="5149850"/>
              <a:ext cx="5048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a:solidFill>
                    <a:srgbClr val="FFFFFF"/>
                  </a:solidFill>
                  <a:latin typeface="Calibri" pitchFamily="34" charset="0"/>
                  <a:ea typeface="MS PGothic" pitchFamily="34" charset="-128"/>
                  <a:cs typeface="Arial" pitchFamily="34" charset="0"/>
                </a:rPr>
                <a:t>0.5</a:t>
              </a:r>
              <a:endParaRPr lang="nl-NL" sz="2000">
                <a:solidFill>
                  <a:srgbClr val="FFFFFF"/>
                </a:solidFill>
                <a:latin typeface="Calibri" pitchFamily="34" charset="0"/>
                <a:ea typeface="MS PGothic" pitchFamily="34" charset="-128"/>
                <a:cs typeface="Arial" pitchFamily="34" charset="0"/>
              </a:endParaRPr>
            </a:p>
          </p:txBody>
        </p:sp>
        <p:sp>
          <p:nvSpPr>
            <p:cNvPr id="39" name="TextBox 3"/>
            <p:cNvSpPr txBox="1">
              <a:spLocks noChangeArrowheads="1"/>
            </p:cNvSpPr>
            <p:nvPr/>
          </p:nvSpPr>
          <p:spPr bwMode="auto">
            <a:xfrm>
              <a:off x="5951538" y="3306762"/>
              <a:ext cx="952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l-NL" sz="2000" b="1" i="1">
                  <a:solidFill>
                    <a:srgbClr val="FF0000"/>
                  </a:solidFill>
                  <a:ea typeface="MS PGothic" pitchFamily="34" charset="-128"/>
                </a:rPr>
                <a:t>B</a:t>
              </a:r>
              <a:r>
                <a:rPr lang="nl-NL" sz="2000" b="1">
                  <a:solidFill>
                    <a:srgbClr val="FF0000"/>
                  </a:solidFill>
                  <a:ea typeface="MS PGothic" pitchFamily="34" charset="-128"/>
                </a:rPr>
                <a:t> = 4T</a:t>
              </a:r>
              <a:endParaRPr lang="nl-NL" sz="2000" b="1" i="1">
                <a:solidFill>
                  <a:srgbClr val="FF0000"/>
                </a:solidFill>
                <a:ea typeface="MS PGothic" pitchFamily="34" charset="-128"/>
              </a:endParaRPr>
            </a:p>
          </p:txBody>
        </p:sp>
        <p:sp>
          <p:nvSpPr>
            <p:cNvPr id="43" name="Rectangle 1"/>
            <p:cNvSpPr>
              <a:spLocks noChangeArrowheads="1"/>
            </p:cNvSpPr>
            <p:nvPr/>
          </p:nvSpPr>
          <p:spPr bwMode="auto">
            <a:xfrm>
              <a:off x="5734052" y="3131399"/>
              <a:ext cx="2958586" cy="2955524"/>
            </a:xfrm>
            <a:prstGeom prst="rect">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nl-NL" sz="2000" b="1">
                <a:solidFill>
                  <a:srgbClr val="FFFFFF"/>
                </a:solidFill>
                <a:ea typeface="MS PGothic" pitchFamily="34" charset="-128"/>
              </a:endParaRPr>
            </a:p>
          </p:txBody>
        </p:sp>
        <p:sp>
          <p:nvSpPr>
            <p:cNvPr id="93" name="Rectangle 92"/>
            <p:cNvSpPr/>
            <p:nvPr/>
          </p:nvSpPr>
          <p:spPr bwMode="auto">
            <a:xfrm>
              <a:off x="8709024" y="3024185"/>
              <a:ext cx="120650" cy="311943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Tahoma" pitchFamily="34" charset="0"/>
              </a:endParaRPr>
            </a:p>
          </p:txBody>
        </p:sp>
      </p:grpSp>
      <p:sp>
        <p:nvSpPr>
          <p:cNvPr id="95" name="Text Box 41"/>
          <p:cNvSpPr txBox="1">
            <a:spLocks noChangeArrowheads="1"/>
          </p:cNvSpPr>
          <p:nvPr/>
        </p:nvSpPr>
        <p:spPr bwMode="auto">
          <a:xfrm>
            <a:off x="5953255" y="6550223"/>
            <a:ext cx="319074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b="0" dirty="0">
                <a:latin typeface="+mj-lt"/>
              </a:rPr>
              <a:t>van </a:t>
            </a:r>
            <a:r>
              <a:rPr lang="en-US" sz="1400" b="0" dirty="0" err="1">
                <a:latin typeface="+mj-lt"/>
              </a:rPr>
              <a:t>Weperen</a:t>
            </a:r>
            <a:r>
              <a:rPr lang="en-US" sz="1400" b="0" dirty="0">
                <a:latin typeface="+mj-lt"/>
              </a:rPr>
              <a:t> et al. Nano Letters 2013</a:t>
            </a:r>
          </a:p>
        </p:txBody>
      </p:sp>
    </p:spTree>
    <p:extLst>
      <p:ext uri="{BB962C8B-B14F-4D97-AF65-F5344CB8AC3E}">
        <p14:creationId xmlns:p14="http://schemas.microsoft.com/office/powerpoint/2010/main" val="2443324851"/>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t">
  <a:themeElements>
    <a:clrScheme name="">
      <a:dk1>
        <a:srgbClr val="646464"/>
      </a:dk1>
      <a:lt1>
        <a:srgbClr val="FFFFFF"/>
      </a:lt1>
      <a:dk2>
        <a:srgbClr val="4B4B4B"/>
      </a:dk2>
      <a:lt2>
        <a:srgbClr val="F0F2A8"/>
      </a:lt2>
      <a:accent1>
        <a:srgbClr val="8B3D3B"/>
      </a:accent1>
      <a:accent2>
        <a:srgbClr val="8F9699"/>
      </a:accent2>
      <a:accent3>
        <a:srgbClr val="B1B1B1"/>
      </a:accent3>
      <a:accent4>
        <a:srgbClr val="DADADA"/>
      </a:accent4>
      <a:accent5>
        <a:srgbClr val="C4AFAF"/>
      </a:accent5>
      <a:accent6>
        <a:srgbClr val="81878A"/>
      </a:accent6>
      <a:hlink>
        <a:srgbClr val="A25A54"/>
      </a:hlink>
      <a:folHlink>
        <a:srgbClr val="7FB97F"/>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ahoma"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10">
        <a:dk1>
          <a:srgbClr val="646464"/>
        </a:dk1>
        <a:lt1>
          <a:srgbClr val="FFFFFF"/>
        </a:lt1>
        <a:dk2>
          <a:srgbClr val="4B4B4B"/>
        </a:dk2>
        <a:lt2>
          <a:srgbClr val="D4D4CE"/>
        </a:lt2>
        <a:accent1>
          <a:srgbClr val="49747D"/>
        </a:accent1>
        <a:accent2>
          <a:srgbClr val="8F9699"/>
        </a:accent2>
        <a:accent3>
          <a:srgbClr val="B1B1B1"/>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11">
        <a:dk1>
          <a:srgbClr val="646464"/>
        </a:dk1>
        <a:lt1>
          <a:srgbClr val="FFFFFF"/>
        </a:lt1>
        <a:dk2>
          <a:srgbClr val="4B4B4B"/>
        </a:dk2>
        <a:lt2>
          <a:srgbClr val="CCD64E"/>
        </a:lt2>
        <a:accent1>
          <a:srgbClr val="49747D"/>
        </a:accent1>
        <a:accent2>
          <a:srgbClr val="8F9699"/>
        </a:accent2>
        <a:accent3>
          <a:srgbClr val="B1B1B1"/>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12">
        <a:dk1>
          <a:srgbClr val="646464"/>
        </a:dk1>
        <a:lt1>
          <a:srgbClr val="FFFFFF"/>
        </a:lt1>
        <a:dk2>
          <a:srgbClr val="4B4B4B"/>
        </a:dk2>
        <a:lt2>
          <a:srgbClr val="E1E795"/>
        </a:lt2>
        <a:accent1>
          <a:srgbClr val="49747D"/>
        </a:accent1>
        <a:accent2>
          <a:srgbClr val="8F9699"/>
        </a:accent2>
        <a:accent3>
          <a:srgbClr val="B1B1B1"/>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13">
        <a:dk1>
          <a:srgbClr val="646464"/>
        </a:dk1>
        <a:lt1>
          <a:srgbClr val="FFFFFF"/>
        </a:lt1>
        <a:dk2>
          <a:srgbClr val="4B4B4B"/>
        </a:dk2>
        <a:lt2>
          <a:srgbClr val="ECEE8E"/>
        </a:lt2>
        <a:accent1>
          <a:srgbClr val="49747D"/>
        </a:accent1>
        <a:accent2>
          <a:srgbClr val="8F9699"/>
        </a:accent2>
        <a:accent3>
          <a:srgbClr val="B1B1B1"/>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14">
        <a:dk1>
          <a:srgbClr val="646464"/>
        </a:dk1>
        <a:lt1>
          <a:srgbClr val="FFFFFF"/>
        </a:lt1>
        <a:dk2>
          <a:srgbClr val="4B4B4B"/>
        </a:dk2>
        <a:lt2>
          <a:srgbClr val="ECEE8E"/>
        </a:lt2>
        <a:accent1>
          <a:srgbClr val="49747D"/>
        </a:accent1>
        <a:accent2>
          <a:srgbClr val="8F9699"/>
        </a:accent2>
        <a:accent3>
          <a:srgbClr val="B1B1B1"/>
        </a:accent3>
        <a:accent4>
          <a:srgbClr val="DADADA"/>
        </a:accent4>
        <a:accent5>
          <a:srgbClr val="B1BCBF"/>
        </a:accent5>
        <a:accent6>
          <a:srgbClr val="81878A"/>
        </a:accent6>
        <a:hlink>
          <a:srgbClr val="A25A54"/>
        </a:hlink>
        <a:folHlink>
          <a:srgbClr val="7FB97F"/>
        </a:folHlink>
      </a:clrScheme>
      <a:clrMap bg1="dk2" tx1="lt1" bg2="dk1" tx2="lt2" accent1="accent1" accent2="accent2" accent3="accent3" accent4="accent4" accent5="accent5" accent6="accent6" hlink="hlink" folHlink="folHlink"/>
    </a:extraClrScheme>
    <a:extraClrScheme>
      <a:clrScheme name="Slit 15">
        <a:dk1>
          <a:srgbClr val="646464"/>
        </a:dk1>
        <a:lt1>
          <a:srgbClr val="FFFFFF"/>
        </a:lt1>
        <a:dk2>
          <a:srgbClr val="4B4B4B"/>
        </a:dk2>
        <a:lt2>
          <a:srgbClr val="ECEE8E"/>
        </a:lt2>
        <a:accent1>
          <a:srgbClr val="993C2D"/>
        </a:accent1>
        <a:accent2>
          <a:srgbClr val="8F9699"/>
        </a:accent2>
        <a:accent3>
          <a:srgbClr val="B1B1B1"/>
        </a:accent3>
        <a:accent4>
          <a:srgbClr val="DADADA"/>
        </a:accent4>
        <a:accent5>
          <a:srgbClr val="CAAFAD"/>
        </a:accent5>
        <a:accent6>
          <a:srgbClr val="81878A"/>
        </a:accent6>
        <a:hlink>
          <a:srgbClr val="A25A54"/>
        </a:hlink>
        <a:folHlink>
          <a:srgbClr val="7FB97F"/>
        </a:folHlink>
      </a:clrScheme>
      <a:clrMap bg1="dk2" tx1="lt1" bg2="dk1" tx2="lt2" accent1="accent1" accent2="accent2" accent3="accent3" accent4="accent4" accent5="accent5" accent6="accent6" hlink="hlink" folHlink="folHlink"/>
    </a:extraClrScheme>
    <a:extraClrScheme>
      <a:clrScheme name="Slit 16">
        <a:dk1>
          <a:srgbClr val="646464"/>
        </a:dk1>
        <a:lt1>
          <a:srgbClr val="FFFFFF"/>
        </a:lt1>
        <a:dk2>
          <a:srgbClr val="4B4B4B"/>
        </a:dk2>
        <a:lt2>
          <a:srgbClr val="ECEE8E"/>
        </a:lt2>
        <a:accent1>
          <a:srgbClr val="8B3D3B"/>
        </a:accent1>
        <a:accent2>
          <a:srgbClr val="8F9699"/>
        </a:accent2>
        <a:accent3>
          <a:srgbClr val="B1B1B1"/>
        </a:accent3>
        <a:accent4>
          <a:srgbClr val="DADADA"/>
        </a:accent4>
        <a:accent5>
          <a:srgbClr val="C4AFAF"/>
        </a:accent5>
        <a:accent6>
          <a:srgbClr val="81878A"/>
        </a:accent6>
        <a:hlink>
          <a:srgbClr val="A25A54"/>
        </a:hlink>
        <a:folHlink>
          <a:srgbClr val="7FB97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Slit">
  <a:themeElements>
    <a:clrScheme name="">
      <a:dk1>
        <a:srgbClr val="646464"/>
      </a:dk1>
      <a:lt1>
        <a:srgbClr val="FFFFFF"/>
      </a:lt1>
      <a:dk2>
        <a:srgbClr val="4B4B4B"/>
      </a:dk2>
      <a:lt2>
        <a:srgbClr val="F0F2A8"/>
      </a:lt2>
      <a:accent1>
        <a:srgbClr val="8B3D3B"/>
      </a:accent1>
      <a:accent2>
        <a:srgbClr val="8F9699"/>
      </a:accent2>
      <a:accent3>
        <a:srgbClr val="B1B1B1"/>
      </a:accent3>
      <a:accent4>
        <a:srgbClr val="DADADA"/>
      </a:accent4>
      <a:accent5>
        <a:srgbClr val="C4AFAF"/>
      </a:accent5>
      <a:accent6>
        <a:srgbClr val="81878A"/>
      </a:accent6>
      <a:hlink>
        <a:srgbClr val="A25A54"/>
      </a:hlink>
      <a:folHlink>
        <a:srgbClr val="7FB97F"/>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ahoma"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10">
        <a:dk1>
          <a:srgbClr val="646464"/>
        </a:dk1>
        <a:lt1>
          <a:srgbClr val="FFFFFF"/>
        </a:lt1>
        <a:dk2>
          <a:srgbClr val="4B4B4B"/>
        </a:dk2>
        <a:lt2>
          <a:srgbClr val="D4D4CE"/>
        </a:lt2>
        <a:accent1>
          <a:srgbClr val="49747D"/>
        </a:accent1>
        <a:accent2>
          <a:srgbClr val="8F9699"/>
        </a:accent2>
        <a:accent3>
          <a:srgbClr val="B1B1B1"/>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11">
        <a:dk1>
          <a:srgbClr val="646464"/>
        </a:dk1>
        <a:lt1>
          <a:srgbClr val="FFFFFF"/>
        </a:lt1>
        <a:dk2>
          <a:srgbClr val="4B4B4B"/>
        </a:dk2>
        <a:lt2>
          <a:srgbClr val="CCD64E"/>
        </a:lt2>
        <a:accent1>
          <a:srgbClr val="49747D"/>
        </a:accent1>
        <a:accent2>
          <a:srgbClr val="8F9699"/>
        </a:accent2>
        <a:accent3>
          <a:srgbClr val="B1B1B1"/>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12">
        <a:dk1>
          <a:srgbClr val="646464"/>
        </a:dk1>
        <a:lt1>
          <a:srgbClr val="FFFFFF"/>
        </a:lt1>
        <a:dk2>
          <a:srgbClr val="4B4B4B"/>
        </a:dk2>
        <a:lt2>
          <a:srgbClr val="E1E795"/>
        </a:lt2>
        <a:accent1>
          <a:srgbClr val="49747D"/>
        </a:accent1>
        <a:accent2>
          <a:srgbClr val="8F9699"/>
        </a:accent2>
        <a:accent3>
          <a:srgbClr val="B1B1B1"/>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13">
        <a:dk1>
          <a:srgbClr val="646464"/>
        </a:dk1>
        <a:lt1>
          <a:srgbClr val="FFFFFF"/>
        </a:lt1>
        <a:dk2>
          <a:srgbClr val="4B4B4B"/>
        </a:dk2>
        <a:lt2>
          <a:srgbClr val="ECEE8E"/>
        </a:lt2>
        <a:accent1>
          <a:srgbClr val="49747D"/>
        </a:accent1>
        <a:accent2>
          <a:srgbClr val="8F9699"/>
        </a:accent2>
        <a:accent3>
          <a:srgbClr val="B1B1B1"/>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14">
        <a:dk1>
          <a:srgbClr val="646464"/>
        </a:dk1>
        <a:lt1>
          <a:srgbClr val="FFFFFF"/>
        </a:lt1>
        <a:dk2>
          <a:srgbClr val="4B4B4B"/>
        </a:dk2>
        <a:lt2>
          <a:srgbClr val="ECEE8E"/>
        </a:lt2>
        <a:accent1>
          <a:srgbClr val="49747D"/>
        </a:accent1>
        <a:accent2>
          <a:srgbClr val="8F9699"/>
        </a:accent2>
        <a:accent3>
          <a:srgbClr val="B1B1B1"/>
        </a:accent3>
        <a:accent4>
          <a:srgbClr val="DADADA"/>
        </a:accent4>
        <a:accent5>
          <a:srgbClr val="B1BCBF"/>
        </a:accent5>
        <a:accent6>
          <a:srgbClr val="81878A"/>
        </a:accent6>
        <a:hlink>
          <a:srgbClr val="A25A54"/>
        </a:hlink>
        <a:folHlink>
          <a:srgbClr val="7FB97F"/>
        </a:folHlink>
      </a:clrScheme>
      <a:clrMap bg1="dk2" tx1="lt1" bg2="dk1" tx2="lt2" accent1="accent1" accent2="accent2" accent3="accent3" accent4="accent4" accent5="accent5" accent6="accent6" hlink="hlink" folHlink="folHlink"/>
    </a:extraClrScheme>
    <a:extraClrScheme>
      <a:clrScheme name="Slit 15">
        <a:dk1>
          <a:srgbClr val="646464"/>
        </a:dk1>
        <a:lt1>
          <a:srgbClr val="FFFFFF"/>
        </a:lt1>
        <a:dk2>
          <a:srgbClr val="4B4B4B"/>
        </a:dk2>
        <a:lt2>
          <a:srgbClr val="ECEE8E"/>
        </a:lt2>
        <a:accent1>
          <a:srgbClr val="993C2D"/>
        </a:accent1>
        <a:accent2>
          <a:srgbClr val="8F9699"/>
        </a:accent2>
        <a:accent3>
          <a:srgbClr val="B1B1B1"/>
        </a:accent3>
        <a:accent4>
          <a:srgbClr val="DADADA"/>
        </a:accent4>
        <a:accent5>
          <a:srgbClr val="CAAFAD"/>
        </a:accent5>
        <a:accent6>
          <a:srgbClr val="81878A"/>
        </a:accent6>
        <a:hlink>
          <a:srgbClr val="A25A54"/>
        </a:hlink>
        <a:folHlink>
          <a:srgbClr val="7FB97F"/>
        </a:folHlink>
      </a:clrScheme>
      <a:clrMap bg1="dk2" tx1="lt1" bg2="dk1" tx2="lt2" accent1="accent1" accent2="accent2" accent3="accent3" accent4="accent4" accent5="accent5" accent6="accent6" hlink="hlink" folHlink="folHlink"/>
    </a:extraClrScheme>
    <a:extraClrScheme>
      <a:clrScheme name="Slit 16">
        <a:dk1>
          <a:srgbClr val="646464"/>
        </a:dk1>
        <a:lt1>
          <a:srgbClr val="FFFFFF"/>
        </a:lt1>
        <a:dk2>
          <a:srgbClr val="4B4B4B"/>
        </a:dk2>
        <a:lt2>
          <a:srgbClr val="ECEE8E"/>
        </a:lt2>
        <a:accent1>
          <a:srgbClr val="8B3D3B"/>
        </a:accent1>
        <a:accent2>
          <a:srgbClr val="8F9699"/>
        </a:accent2>
        <a:accent3>
          <a:srgbClr val="B1B1B1"/>
        </a:accent3>
        <a:accent4>
          <a:srgbClr val="DADADA"/>
        </a:accent4>
        <a:accent5>
          <a:srgbClr val="C4AFAF"/>
        </a:accent5>
        <a:accent6>
          <a:srgbClr val="81878A"/>
        </a:accent6>
        <a:hlink>
          <a:srgbClr val="A25A54"/>
        </a:hlink>
        <a:folHlink>
          <a:srgbClr val="7FB97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Slit">
  <a:themeElements>
    <a:clrScheme name="">
      <a:dk1>
        <a:srgbClr val="646464"/>
      </a:dk1>
      <a:lt1>
        <a:srgbClr val="FFFFFF"/>
      </a:lt1>
      <a:dk2>
        <a:srgbClr val="4B4B4B"/>
      </a:dk2>
      <a:lt2>
        <a:srgbClr val="F0F2A8"/>
      </a:lt2>
      <a:accent1>
        <a:srgbClr val="8B3D3B"/>
      </a:accent1>
      <a:accent2>
        <a:srgbClr val="8F9699"/>
      </a:accent2>
      <a:accent3>
        <a:srgbClr val="B1B1B1"/>
      </a:accent3>
      <a:accent4>
        <a:srgbClr val="DADADA"/>
      </a:accent4>
      <a:accent5>
        <a:srgbClr val="C4AFAF"/>
      </a:accent5>
      <a:accent6>
        <a:srgbClr val="81878A"/>
      </a:accent6>
      <a:hlink>
        <a:srgbClr val="A25A54"/>
      </a:hlink>
      <a:folHlink>
        <a:srgbClr val="7FB97F"/>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noFill/>
        <a:ln w="9525">
          <a:solidFill>
            <a:srgbClr val="FFC000"/>
          </a:solidFill>
          <a:prstDash val="dash"/>
          <a:round/>
          <a:headEnd/>
          <a:tailEnd/>
        </a:ln>
        <a:extLst>
          <a:ext uri="{909E8E84-426E-40DD-AFC4-6F175D3DCCD1}">
            <a14:hiddenFill xmlns:a14="http://schemas.microsoft.com/office/drawing/2010/main">
              <a:noFill/>
            </a14:hiddenFill>
          </a:ext>
        </a:extLst>
      </a:spPr>
      <a:body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10">
        <a:dk1>
          <a:srgbClr val="646464"/>
        </a:dk1>
        <a:lt1>
          <a:srgbClr val="FFFFFF"/>
        </a:lt1>
        <a:dk2>
          <a:srgbClr val="4B4B4B"/>
        </a:dk2>
        <a:lt2>
          <a:srgbClr val="D4D4CE"/>
        </a:lt2>
        <a:accent1>
          <a:srgbClr val="49747D"/>
        </a:accent1>
        <a:accent2>
          <a:srgbClr val="8F9699"/>
        </a:accent2>
        <a:accent3>
          <a:srgbClr val="B1B1B1"/>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11">
        <a:dk1>
          <a:srgbClr val="646464"/>
        </a:dk1>
        <a:lt1>
          <a:srgbClr val="FFFFFF"/>
        </a:lt1>
        <a:dk2>
          <a:srgbClr val="4B4B4B"/>
        </a:dk2>
        <a:lt2>
          <a:srgbClr val="CCD64E"/>
        </a:lt2>
        <a:accent1>
          <a:srgbClr val="49747D"/>
        </a:accent1>
        <a:accent2>
          <a:srgbClr val="8F9699"/>
        </a:accent2>
        <a:accent3>
          <a:srgbClr val="B1B1B1"/>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12">
        <a:dk1>
          <a:srgbClr val="646464"/>
        </a:dk1>
        <a:lt1>
          <a:srgbClr val="FFFFFF"/>
        </a:lt1>
        <a:dk2>
          <a:srgbClr val="4B4B4B"/>
        </a:dk2>
        <a:lt2>
          <a:srgbClr val="E1E795"/>
        </a:lt2>
        <a:accent1>
          <a:srgbClr val="49747D"/>
        </a:accent1>
        <a:accent2>
          <a:srgbClr val="8F9699"/>
        </a:accent2>
        <a:accent3>
          <a:srgbClr val="B1B1B1"/>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13">
        <a:dk1>
          <a:srgbClr val="646464"/>
        </a:dk1>
        <a:lt1>
          <a:srgbClr val="FFFFFF"/>
        </a:lt1>
        <a:dk2>
          <a:srgbClr val="4B4B4B"/>
        </a:dk2>
        <a:lt2>
          <a:srgbClr val="ECEE8E"/>
        </a:lt2>
        <a:accent1>
          <a:srgbClr val="49747D"/>
        </a:accent1>
        <a:accent2>
          <a:srgbClr val="8F9699"/>
        </a:accent2>
        <a:accent3>
          <a:srgbClr val="B1B1B1"/>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14">
        <a:dk1>
          <a:srgbClr val="646464"/>
        </a:dk1>
        <a:lt1>
          <a:srgbClr val="FFFFFF"/>
        </a:lt1>
        <a:dk2>
          <a:srgbClr val="4B4B4B"/>
        </a:dk2>
        <a:lt2>
          <a:srgbClr val="ECEE8E"/>
        </a:lt2>
        <a:accent1>
          <a:srgbClr val="49747D"/>
        </a:accent1>
        <a:accent2>
          <a:srgbClr val="8F9699"/>
        </a:accent2>
        <a:accent3>
          <a:srgbClr val="B1B1B1"/>
        </a:accent3>
        <a:accent4>
          <a:srgbClr val="DADADA"/>
        </a:accent4>
        <a:accent5>
          <a:srgbClr val="B1BCBF"/>
        </a:accent5>
        <a:accent6>
          <a:srgbClr val="81878A"/>
        </a:accent6>
        <a:hlink>
          <a:srgbClr val="A25A54"/>
        </a:hlink>
        <a:folHlink>
          <a:srgbClr val="7FB97F"/>
        </a:folHlink>
      </a:clrScheme>
      <a:clrMap bg1="dk2" tx1="lt1" bg2="dk1" tx2="lt2" accent1="accent1" accent2="accent2" accent3="accent3" accent4="accent4" accent5="accent5" accent6="accent6" hlink="hlink" folHlink="folHlink"/>
    </a:extraClrScheme>
    <a:extraClrScheme>
      <a:clrScheme name="Slit 15">
        <a:dk1>
          <a:srgbClr val="646464"/>
        </a:dk1>
        <a:lt1>
          <a:srgbClr val="FFFFFF"/>
        </a:lt1>
        <a:dk2>
          <a:srgbClr val="4B4B4B"/>
        </a:dk2>
        <a:lt2>
          <a:srgbClr val="ECEE8E"/>
        </a:lt2>
        <a:accent1>
          <a:srgbClr val="993C2D"/>
        </a:accent1>
        <a:accent2>
          <a:srgbClr val="8F9699"/>
        </a:accent2>
        <a:accent3>
          <a:srgbClr val="B1B1B1"/>
        </a:accent3>
        <a:accent4>
          <a:srgbClr val="DADADA"/>
        </a:accent4>
        <a:accent5>
          <a:srgbClr val="CAAFAD"/>
        </a:accent5>
        <a:accent6>
          <a:srgbClr val="81878A"/>
        </a:accent6>
        <a:hlink>
          <a:srgbClr val="A25A54"/>
        </a:hlink>
        <a:folHlink>
          <a:srgbClr val="7FB97F"/>
        </a:folHlink>
      </a:clrScheme>
      <a:clrMap bg1="dk2" tx1="lt1" bg2="dk1" tx2="lt2" accent1="accent1" accent2="accent2" accent3="accent3" accent4="accent4" accent5="accent5" accent6="accent6" hlink="hlink" folHlink="folHlink"/>
    </a:extraClrScheme>
    <a:extraClrScheme>
      <a:clrScheme name="Slit 16">
        <a:dk1>
          <a:srgbClr val="646464"/>
        </a:dk1>
        <a:lt1>
          <a:srgbClr val="FFFFFF"/>
        </a:lt1>
        <a:dk2>
          <a:srgbClr val="4B4B4B"/>
        </a:dk2>
        <a:lt2>
          <a:srgbClr val="ECEE8E"/>
        </a:lt2>
        <a:accent1>
          <a:srgbClr val="8B3D3B"/>
        </a:accent1>
        <a:accent2>
          <a:srgbClr val="8F9699"/>
        </a:accent2>
        <a:accent3>
          <a:srgbClr val="B1B1B1"/>
        </a:accent3>
        <a:accent4>
          <a:srgbClr val="DADADA"/>
        </a:accent4>
        <a:accent5>
          <a:srgbClr val="C4AFAF"/>
        </a:accent5>
        <a:accent6>
          <a:srgbClr val="81878A"/>
        </a:accent6>
        <a:hlink>
          <a:srgbClr val="A25A54"/>
        </a:hlink>
        <a:folHlink>
          <a:srgbClr val="7FB97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Slit">
  <a:themeElements>
    <a:clrScheme name="">
      <a:dk1>
        <a:srgbClr val="646464"/>
      </a:dk1>
      <a:lt1>
        <a:srgbClr val="FFFFFF"/>
      </a:lt1>
      <a:dk2>
        <a:srgbClr val="4B4B4B"/>
      </a:dk2>
      <a:lt2>
        <a:srgbClr val="F0F2A8"/>
      </a:lt2>
      <a:accent1>
        <a:srgbClr val="8B3D3B"/>
      </a:accent1>
      <a:accent2>
        <a:srgbClr val="8F9699"/>
      </a:accent2>
      <a:accent3>
        <a:srgbClr val="B1B1B1"/>
      </a:accent3>
      <a:accent4>
        <a:srgbClr val="DADADA"/>
      </a:accent4>
      <a:accent5>
        <a:srgbClr val="C4AFAF"/>
      </a:accent5>
      <a:accent6>
        <a:srgbClr val="81878A"/>
      </a:accent6>
      <a:hlink>
        <a:srgbClr val="A25A54"/>
      </a:hlink>
      <a:folHlink>
        <a:srgbClr val="7FB97F"/>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noFill/>
        <a:ln w="9525">
          <a:solidFill>
            <a:srgbClr val="FFC000"/>
          </a:solidFill>
          <a:prstDash val="dash"/>
          <a:round/>
          <a:headEnd/>
          <a:tailEnd/>
        </a:ln>
        <a:extLst>
          <a:ext uri="{909E8E84-426E-40DD-AFC4-6F175D3DCCD1}">
            <a14:hiddenFill xmlns:a14="http://schemas.microsoft.com/office/drawing/2010/main">
              <a:noFill/>
            </a14:hiddenFill>
          </a:ext>
        </a:extLst>
      </a:spPr>
      <a:body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10">
        <a:dk1>
          <a:srgbClr val="646464"/>
        </a:dk1>
        <a:lt1>
          <a:srgbClr val="FFFFFF"/>
        </a:lt1>
        <a:dk2>
          <a:srgbClr val="4B4B4B"/>
        </a:dk2>
        <a:lt2>
          <a:srgbClr val="D4D4CE"/>
        </a:lt2>
        <a:accent1>
          <a:srgbClr val="49747D"/>
        </a:accent1>
        <a:accent2>
          <a:srgbClr val="8F9699"/>
        </a:accent2>
        <a:accent3>
          <a:srgbClr val="B1B1B1"/>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11">
        <a:dk1>
          <a:srgbClr val="646464"/>
        </a:dk1>
        <a:lt1>
          <a:srgbClr val="FFFFFF"/>
        </a:lt1>
        <a:dk2>
          <a:srgbClr val="4B4B4B"/>
        </a:dk2>
        <a:lt2>
          <a:srgbClr val="CCD64E"/>
        </a:lt2>
        <a:accent1>
          <a:srgbClr val="49747D"/>
        </a:accent1>
        <a:accent2>
          <a:srgbClr val="8F9699"/>
        </a:accent2>
        <a:accent3>
          <a:srgbClr val="B1B1B1"/>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12">
        <a:dk1>
          <a:srgbClr val="646464"/>
        </a:dk1>
        <a:lt1>
          <a:srgbClr val="FFFFFF"/>
        </a:lt1>
        <a:dk2>
          <a:srgbClr val="4B4B4B"/>
        </a:dk2>
        <a:lt2>
          <a:srgbClr val="E1E795"/>
        </a:lt2>
        <a:accent1>
          <a:srgbClr val="49747D"/>
        </a:accent1>
        <a:accent2>
          <a:srgbClr val="8F9699"/>
        </a:accent2>
        <a:accent3>
          <a:srgbClr val="B1B1B1"/>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13">
        <a:dk1>
          <a:srgbClr val="646464"/>
        </a:dk1>
        <a:lt1>
          <a:srgbClr val="FFFFFF"/>
        </a:lt1>
        <a:dk2>
          <a:srgbClr val="4B4B4B"/>
        </a:dk2>
        <a:lt2>
          <a:srgbClr val="ECEE8E"/>
        </a:lt2>
        <a:accent1>
          <a:srgbClr val="49747D"/>
        </a:accent1>
        <a:accent2>
          <a:srgbClr val="8F9699"/>
        </a:accent2>
        <a:accent3>
          <a:srgbClr val="B1B1B1"/>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14">
        <a:dk1>
          <a:srgbClr val="646464"/>
        </a:dk1>
        <a:lt1>
          <a:srgbClr val="FFFFFF"/>
        </a:lt1>
        <a:dk2>
          <a:srgbClr val="4B4B4B"/>
        </a:dk2>
        <a:lt2>
          <a:srgbClr val="ECEE8E"/>
        </a:lt2>
        <a:accent1>
          <a:srgbClr val="49747D"/>
        </a:accent1>
        <a:accent2>
          <a:srgbClr val="8F9699"/>
        </a:accent2>
        <a:accent3>
          <a:srgbClr val="B1B1B1"/>
        </a:accent3>
        <a:accent4>
          <a:srgbClr val="DADADA"/>
        </a:accent4>
        <a:accent5>
          <a:srgbClr val="B1BCBF"/>
        </a:accent5>
        <a:accent6>
          <a:srgbClr val="81878A"/>
        </a:accent6>
        <a:hlink>
          <a:srgbClr val="A25A54"/>
        </a:hlink>
        <a:folHlink>
          <a:srgbClr val="7FB97F"/>
        </a:folHlink>
      </a:clrScheme>
      <a:clrMap bg1="dk2" tx1="lt1" bg2="dk1" tx2="lt2" accent1="accent1" accent2="accent2" accent3="accent3" accent4="accent4" accent5="accent5" accent6="accent6" hlink="hlink" folHlink="folHlink"/>
    </a:extraClrScheme>
    <a:extraClrScheme>
      <a:clrScheme name="Slit 15">
        <a:dk1>
          <a:srgbClr val="646464"/>
        </a:dk1>
        <a:lt1>
          <a:srgbClr val="FFFFFF"/>
        </a:lt1>
        <a:dk2>
          <a:srgbClr val="4B4B4B"/>
        </a:dk2>
        <a:lt2>
          <a:srgbClr val="ECEE8E"/>
        </a:lt2>
        <a:accent1>
          <a:srgbClr val="993C2D"/>
        </a:accent1>
        <a:accent2>
          <a:srgbClr val="8F9699"/>
        </a:accent2>
        <a:accent3>
          <a:srgbClr val="B1B1B1"/>
        </a:accent3>
        <a:accent4>
          <a:srgbClr val="DADADA"/>
        </a:accent4>
        <a:accent5>
          <a:srgbClr val="CAAFAD"/>
        </a:accent5>
        <a:accent6>
          <a:srgbClr val="81878A"/>
        </a:accent6>
        <a:hlink>
          <a:srgbClr val="A25A54"/>
        </a:hlink>
        <a:folHlink>
          <a:srgbClr val="7FB97F"/>
        </a:folHlink>
      </a:clrScheme>
      <a:clrMap bg1="dk2" tx1="lt1" bg2="dk1" tx2="lt2" accent1="accent1" accent2="accent2" accent3="accent3" accent4="accent4" accent5="accent5" accent6="accent6" hlink="hlink" folHlink="folHlink"/>
    </a:extraClrScheme>
    <a:extraClrScheme>
      <a:clrScheme name="Slit 16">
        <a:dk1>
          <a:srgbClr val="646464"/>
        </a:dk1>
        <a:lt1>
          <a:srgbClr val="FFFFFF"/>
        </a:lt1>
        <a:dk2>
          <a:srgbClr val="4B4B4B"/>
        </a:dk2>
        <a:lt2>
          <a:srgbClr val="ECEE8E"/>
        </a:lt2>
        <a:accent1>
          <a:srgbClr val="8B3D3B"/>
        </a:accent1>
        <a:accent2>
          <a:srgbClr val="8F9699"/>
        </a:accent2>
        <a:accent3>
          <a:srgbClr val="B1B1B1"/>
        </a:accent3>
        <a:accent4>
          <a:srgbClr val="DADADA"/>
        </a:accent4>
        <a:accent5>
          <a:srgbClr val="C4AFAF"/>
        </a:accent5>
        <a:accent6>
          <a:srgbClr val="81878A"/>
        </a:accent6>
        <a:hlink>
          <a:srgbClr val="A25A54"/>
        </a:hlink>
        <a:folHlink>
          <a:srgbClr val="7FB97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27637</TotalTime>
  <Words>1257</Words>
  <Application>Microsoft Office PowerPoint</Application>
  <PresentationFormat>On-screen Show (4:3)</PresentationFormat>
  <Paragraphs>417</Paragraphs>
  <Slides>44</Slides>
  <Notes>7</Notes>
  <HiddenSlides>0</HiddenSlides>
  <MMClips>1</MMClips>
  <ScaleCrop>false</ScaleCrop>
  <HeadingPairs>
    <vt:vector size="6" baseType="variant">
      <vt:variant>
        <vt:lpstr>Theme</vt:lpstr>
      </vt:variant>
      <vt:variant>
        <vt:i4>4</vt:i4>
      </vt:variant>
      <vt:variant>
        <vt:lpstr>Embedded OLE Servers</vt:lpstr>
      </vt:variant>
      <vt:variant>
        <vt:i4>3</vt:i4>
      </vt:variant>
      <vt:variant>
        <vt:lpstr>Slide Titles</vt:lpstr>
      </vt:variant>
      <vt:variant>
        <vt:i4>44</vt:i4>
      </vt:variant>
    </vt:vector>
  </HeadingPairs>
  <TitlesOfParts>
    <vt:vector size="51" baseType="lpstr">
      <vt:lpstr>Slit</vt:lpstr>
      <vt:lpstr>3_Slit</vt:lpstr>
      <vt:lpstr>4_Slit</vt:lpstr>
      <vt:lpstr>6_Slit</vt:lpstr>
      <vt:lpstr>Graph</vt:lpstr>
      <vt:lpstr>Equation</vt:lpstr>
      <vt:lpstr>Acrobat Document</vt:lpstr>
      <vt:lpstr>PowerPoint Presentation</vt:lpstr>
      <vt:lpstr>Majoranas in condensed matter</vt:lpstr>
      <vt:lpstr>(Lutchyn, Sau, Das Sarma, PRL 2010,  Oreg, Refael, von Oppen, PRL 2010)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Finite field zero bias peak</vt:lpstr>
      <vt:lpstr>PowerPoint Presentation</vt:lpstr>
      <vt:lpstr>How would Kondo effect look?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Peak splitting oscillations</vt:lpstr>
      <vt:lpstr>PowerPoint Presentation</vt:lpstr>
      <vt:lpstr>PowerPoint Presentation</vt:lpstr>
      <vt:lpstr>What’s the difference?</vt:lpstr>
      <vt:lpstr>PowerPoint Presentation</vt:lpstr>
      <vt:lpstr>PowerPoint Presentation</vt:lpstr>
      <vt:lpstr>PowerPoint Presentation</vt:lpstr>
      <vt:lpstr>PowerPoint Presentation</vt:lpstr>
      <vt:lpstr>Change of design</vt:lpstr>
      <vt:lpstr>B-field dependence</vt:lpstr>
      <vt:lpstr>PowerPoint Presentation</vt:lpstr>
      <vt:lpstr>PowerPoint Presentation</vt:lpstr>
      <vt:lpstr>Observations summarized</vt:lpstr>
      <vt:lpstr>Outlook: Braiding</vt:lpstr>
      <vt:lpstr>Observations summarized</vt:lpstr>
    </vt:vector>
  </TitlesOfParts>
  <Company>QT - TU Delft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VIN</cp:lastModifiedBy>
  <cp:revision>955</cp:revision>
  <cp:lastPrinted>2012-06-18T18:12:37Z</cp:lastPrinted>
  <dcterms:created xsi:type="dcterms:W3CDTF">2012-08-20T11:14:56Z</dcterms:created>
  <dcterms:modified xsi:type="dcterms:W3CDTF">2013-09-24T15:50:01Z</dcterms:modified>
</cp:coreProperties>
</file>